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09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98500" y="8632088"/>
            <a:ext cx="11607801" cy="461060"/>
          </a:xfrm>
          <a:prstGeom prst="rect">
            <a:avLst/>
          </a:prstGeom>
        </p:spPr>
        <p:txBody>
          <a:bodyPr anchor="b"/>
          <a:lstStyle>
            <a:lvl1pPr marL="0" indent="0" defTabSz="563541">
              <a:lnSpc>
                <a:spcPct val="100000"/>
              </a:lnSpc>
              <a:spcBef>
                <a:spcPts val="0"/>
              </a:spcBef>
              <a:buSzTx/>
              <a:buNone/>
              <a:defRPr sz="2304" b="1"/>
            </a:lvl1pPr>
          </a:lstStyle>
          <a:p>
            <a:r>
              <a:t>Author and Date</a:t>
            </a:r>
          </a:p>
        </p:txBody>
      </p:sp>
      <p:sp>
        <p:nvSpPr>
          <p:cNvPr id="12" name="Presentation Title"/>
          <p:cNvSpPr txBox="1">
            <a:spLocks noGrp="1"/>
          </p:cNvSpPr>
          <p:nvPr>
            <p:ph type="title" hasCustomPrompt="1"/>
          </p:nvPr>
        </p:nvSpPr>
        <p:spPr>
          <a:xfrm>
            <a:off x="697871" y="1852810"/>
            <a:ext cx="11609058" cy="3302001"/>
          </a:xfrm>
          <a:prstGeom prst="rect">
            <a:avLst/>
          </a:prstGeom>
        </p:spPr>
        <p:txBody>
          <a:bodyPr anchor="b"/>
          <a:lstStyle>
            <a:lvl1pPr>
              <a:defRPr sz="8200" spc="-164"/>
            </a:lvl1pPr>
          </a:lstStyle>
          <a:p>
            <a:r>
              <a:t>Presentation Title</a:t>
            </a:r>
          </a:p>
        </p:txBody>
      </p:sp>
      <p:sp>
        <p:nvSpPr>
          <p:cNvPr id="13" name="Body Level One…"/>
          <p:cNvSpPr txBox="1">
            <a:spLocks noGrp="1"/>
          </p:cNvSpPr>
          <p:nvPr>
            <p:ph type="body" sz="quarter" idx="1" hasCustomPrompt="1"/>
          </p:nvPr>
        </p:nvSpPr>
        <p:spPr>
          <a:xfrm>
            <a:off x="698500" y="5105400"/>
            <a:ext cx="11607800" cy="1441897"/>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Fact information"/>
          <p:cNvSpPr txBox="1">
            <a:spLocks noGrp="1"/>
          </p:cNvSpPr>
          <p:nvPr>
            <p:ph type="body" sz="quarter" idx="21" hasCustomPrompt="1"/>
          </p:nvPr>
        </p:nvSpPr>
        <p:spPr>
          <a:xfrm>
            <a:off x="698500" y="6209979"/>
            <a:ext cx="11607800" cy="671803"/>
          </a:xfrm>
          <a:prstGeom prst="rect">
            <a:avLst/>
          </a:prstGeom>
        </p:spPr>
        <p:txBody>
          <a:bodyPr/>
          <a:lstStyle>
            <a:lvl1pPr marL="0" indent="0" algn="ctr">
              <a:lnSpc>
                <a:spcPct val="100000"/>
              </a:lnSpc>
              <a:spcBef>
                <a:spcPts val="0"/>
              </a:spcBef>
              <a:buSzTx/>
              <a:buNone/>
              <a:defRPr sz="3800" b="1" spc="-38"/>
            </a:lvl1pPr>
          </a:lstStyle>
          <a:p>
            <a:r>
              <a:t>Fact information</a:t>
            </a:r>
          </a:p>
        </p:txBody>
      </p:sp>
      <p:sp>
        <p:nvSpPr>
          <p:cNvPr id="107" name="Body Level One…"/>
          <p:cNvSpPr txBox="1">
            <a:spLocks noGrp="1"/>
          </p:cNvSpPr>
          <p:nvPr>
            <p:ph type="body" idx="1" hasCustomPrompt="1"/>
          </p:nvPr>
        </p:nvSpPr>
        <p:spPr>
          <a:xfrm>
            <a:off x="698500" y="572574"/>
            <a:ext cx="11607800" cy="5637406"/>
          </a:xfrm>
          <a:prstGeom prst="rect">
            <a:avLst/>
          </a:prstGeom>
        </p:spPr>
        <p:txBody>
          <a:bodyPr anchor="b"/>
          <a:lstStyle>
            <a:lvl1pPr marL="0" indent="0" algn="ctr">
              <a:lnSpc>
                <a:spcPct val="80000"/>
              </a:lnSpc>
              <a:spcBef>
                <a:spcPts val="0"/>
              </a:spcBef>
              <a:buSzTx/>
              <a:buNone/>
              <a:defRPr sz="17600" b="1" spc="-176"/>
            </a:lvl1pPr>
            <a:lvl2pPr marL="0" indent="457200" algn="ctr">
              <a:lnSpc>
                <a:spcPct val="80000"/>
              </a:lnSpc>
              <a:spcBef>
                <a:spcPts val="0"/>
              </a:spcBef>
              <a:buSzTx/>
              <a:buNone/>
              <a:defRPr sz="17600" b="1" spc="-176"/>
            </a:lvl2pPr>
            <a:lvl3pPr marL="0" indent="914400" algn="ctr">
              <a:lnSpc>
                <a:spcPct val="80000"/>
              </a:lnSpc>
              <a:spcBef>
                <a:spcPts val="0"/>
              </a:spcBef>
              <a:buSzTx/>
              <a:buNone/>
              <a:defRPr sz="17600" b="1" spc="-176"/>
            </a:lvl3pPr>
            <a:lvl4pPr marL="0" indent="1371600" algn="ctr">
              <a:lnSpc>
                <a:spcPct val="80000"/>
              </a:lnSpc>
              <a:spcBef>
                <a:spcPts val="0"/>
              </a:spcBef>
              <a:buSzTx/>
              <a:buNone/>
              <a:defRPr sz="17600" b="1" spc="-176"/>
            </a:lvl4pPr>
            <a:lvl5pPr marL="0" indent="1828800" algn="ctr">
              <a:lnSpc>
                <a:spcPct val="80000"/>
              </a:lnSpc>
              <a:spcBef>
                <a:spcPts val="0"/>
              </a:spcBef>
              <a:buSzTx/>
              <a:buNone/>
              <a:defRPr sz="17600" b="1" spc="-176"/>
            </a:lvl5pPr>
          </a:lstStyle>
          <a:p>
            <a:r>
              <a:t>100%</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a:ea typeface="Helvetica Neue Medium"/>
                <a:cs typeface="Helvetica Neue Medium"/>
                <a:sym typeface="Helvetica Neue Medium"/>
              </a:defRPr>
            </a:lvl1pPr>
            <a:lvl2pPr marL="457200" indent="114300">
              <a:spcBef>
                <a:spcPts val="0"/>
              </a:spcBef>
              <a:buSzTx/>
              <a:buNone/>
              <a:defRPr sz="6000" spc="-119">
                <a:latin typeface="Helvetica Neue Medium"/>
                <a:ea typeface="Helvetica Neue Medium"/>
                <a:cs typeface="Helvetica Neue Medium"/>
                <a:sym typeface="Helvetica Neue Medium"/>
              </a:defRPr>
            </a:lvl2pPr>
            <a:lvl3pPr marL="457200" indent="571500">
              <a:spcBef>
                <a:spcPts val="0"/>
              </a:spcBef>
              <a:buSzTx/>
              <a:buNone/>
              <a:defRPr sz="6000" spc="-119">
                <a:latin typeface="Helvetica Neue Medium"/>
                <a:ea typeface="Helvetica Neue Medium"/>
                <a:cs typeface="Helvetica Neue Medium"/>
                <a:sym typeface="Helvetica Neue Medium"/>
              </a:defRPr>
            </a:lvl3pPr>
            <a:lvl4pPr marL="457200" indent="1028700">
              <a:spcBef>
                <a:spcPts val="0"/>
              </a:spcBef>
              <a:buSzTx/>
              <a:buNone/>
              <a:defRPr sz="6000" spc="-119">
                <a:latin typeface="Helvetica Neue Medium"/>
                <a:ea typeface="Helvetica Neue Medium"/>
                <a:cs typeface="Helvetica Neue Medium"/>
                <a:sym typeface="Helvetica Neue Medium"/>
              </a:defRPr>
            </a:lvl4pPr>
            <a:lvl5pPr marL="457200" indent="1485900">
              <a:spcBef>
                <a:spcPts val="0"/>
              </a:spcBef>
              <a:buSzTx/>
              <a:buNone/>
              <a:defRPr sz="600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6" name="Attribution"/>
          <p:cNvSpPr txBox="1">
            <a:spLocks noGrp="1"/>
          </p:cNvSpPr>
          <p:nvPr>
            <p:ph type="body" sz="quarter" idx="21" hasCustomPrompt="1"/>
          </p:nvPr>
        </p:nvSpPr>
        <p:spPr>
          <a:xfrm>
            <a:off x="1219200" y="6426200"/>
            <a:ext cx="11049000" cy="461059"/>
          </a:xfrm>
          <a:prstGeom prst="rect">
            <a:avLst/>
          </a:prstGeom>
        </p:spPr>
        <p:txBody>
          <a:bodyPr/>
          <a:lstStyle>
            <a:lvl1pPr marL="0" indent="0" defTabSz="563541">
              <a:lnSpc>
                <a:spcPct val="100000"/>
              </a:lnSpc>
              <a:spcBef>
                <a:spcPts val="0"/>
              </a:spcBef>
              <a:buSzTx/>
              <a:buNone/>
              <a:defRPr sz="2304" b="1"/>
            </a:lvl1pPr>
          </a:lstStyle>
          <a:p>
            <a:r>
              <a:t>Attribution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862804876_960x639.jpg"/>
          <p:cNvSpPr>
            <a:spLocks noGrp="1"/>
          </p:cNvSpPr>
          <p:nvPr>
            <p:ph type="pic" sz="quarter" idx="21"/>
          </p:nvPr>
        </p:nvSpPr>
        <p:spPr>
          <a:xfrm>
            <a:off x="6545374" y="5099050"/>
            <a:ext cx="5952902" cy="3962400"/>
          </a:xfrm>
          <a:prstGeom prst="rect">
            <a:avLst/>
          </a:prstGeom>
        </p:spPr>
        <p:txBody>
          <a:bodyPr lIns="91439" tIns="45719" rIns="91439" bIns="45719">
            <a:noAutofit/>
          </a:bodyPr>
          <a:lstStyle/>
          <a:p>
            <a:endParaRPr/>
          </a:p>
        </p:txBody>
      </p:sp>
      <p:sp>
        <p:nvSpPr>
          <p:cNvPr id="125" name="824910546_2681x1332.jpg"/>
          <p:cNvSpPr>
            <a:spLocks noGrp="1"/>
          </p:cNvSpPr>
          <p:nvPr>
            <p:ph type="pic" idx="22"/>
          </p:nvPr>
        </p:nvSpPr>
        <p:spPr>
          <a:xfrm>
            <a:off x="-5214707" y="647700"/>
            <a:ext cx="16967201" cy="8429807"/>
          </a:xfrm>
          <a:prstGeom prst="rect">
            <a:avLst/>
          </a:prstGeom>
        </p:spPr>
        <p:txBody>
          <a:bodyPr lIns="91439" tIns="45719" rIns="91439" bIns="45719">
            <a:noAutofit/>
          </a:bodyPr>
          <a:lstStyle/>
          <a:p>
            <a:endParaRPr/>
          </a:p>
        </p:txBody>
      </p:sp>
      <p:sp>
        <p:nvSpPr>
          <p:cNvPr id="126" name="575395635_960x639.jpg"/>
          <p:cNvSpPr>
            <a:spLocks noGrp="1"/>
          </p:cNvSpPr>
          <p:nvPr>
            <p:ph type="pic" sz="quarter" idx="23"/>
          </p:nvPr>
        </p:nvSpPr>
        <p:spPr>
          <a:xfrm>
            <a:off x="6553200" y="698500"/>
            <a:ext cx="5956300" cy="396466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824550" y="-232551"/>
            <a:ext cx="15056595" cy="10049651"/>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49" name="Body Level One…"/>
          <p:cNvSpPr txBox="1">
            <a:spLocks noGrp="1"/>
          </p:cNvSpPr>
          <p:nvPr>
            <p:ph type="body" sz="quarter" idx="1" hasCustomPrompt="1"/>
          </p:nvPr>
        </p:nvSpPr>
        <p:spPr>
          <a:xfrm>
            <a:off x="698500" y="8632087"/>
            <a:ext cx="11607801" cy="461061"/>
          </a:xfrm>
          <a:prstGeom prst="rect">
            <a:avLst/>
          </a:prstGeom>
        </p:spPr>
        <p:txBody>
          <a:bodyPr anchor="b"/>
          <a:lstStyle>
            <a:lvl1pPr marL="0" indent="0" defTabSz="563540">
              <a:lnSpc>
                <a:spcPct val="100000"/>
              </a:lnSpc>
              <a:spcBef>
                <a:spcPts val="0"/>
              </a:spcBef>
              <a:buSzTx/>
              <a:buNone/>
              <a:defRPr sz="2300" b="1"/>
            </a:lvl1pPr>
            <a:lvl2pPr marL="673100" indent="-292100" defTabSz="563540">
              <a:lnSpc>
                <a:spcPct val="100000"/>
              </a:lnSpc>
              <a:spcBef>
                <a:spcPts val="0"/>
              </a:spcBef>
              <a:defRPr sz="2300" b="1"/>
            </a:lvl2pPr>
            <a:lvl3pPr marL="1054100" indent="-292100" defTabSz="563540">
              <a:lnSpc>
                <a:spcPct val="100000"/>
              </a:lnSpc>
              <a:spcBef>
                <a:spcPts val="0"/>
              </a:spcBef>
              <a:defRPr sz="2300" b="1"/>
            </a:lvl3pPr>
            <a:lvl4pPr marL="1435100" indent="-292100" defTabSz="563540">
              <a:lnSpc>
                <a:spcPct val="100000"/>
              </a:lnSpc>
              <a:spcBef>
                <a:spcPts val="0"/>
              </a:spcBef>
              <a:defRPr sz="2300" b="1"/>
            </a:lvl4pPr>
            <a:lvl5pPr marL="1816100" indent="-292100" defTabSz="563540">
              <a:lnSpc>
                <a:spcPct val="100000"/>
              </a:lnSpc>
              <a:spcBef>
                <a:spcPts val="0"/>
              </a:spcBef>
              <a:defRPr sz="2300" b="1"/>
            </a:lvl5pPr>
          </a:lstStyle>
          <a:p>
            <a:r>
              <a:t>Author and Date</a:t>
            </a:r>
          </a:p>
          <a:p>
            <a:pPr lvl="1"/>
            <a:endParaRPr/>
          </a:p>
          <a:p>
            <a:pPr lvl="2"/>
            <a:endParaRPr/>
          </a:p>
          <a:p>
            <a:pPr lvl="3"/>
            <a:endParaRPr/>
          </a:p>
          <a:p>
            <a:pPr lvl="4"/>
            <a:endParaRPr/>
          </a:p>
        </p:txBody>
      </p:sp>
      <p:sp>
        <p:nvSpPr>
          <p:cNvPr id="150" name="Presentation Title"/>
          <p:cNvSpPr txBox="1">
            <a:spLocks noGrp="1"/>
          </p:cNvSpPr>
          <p:nvPr>
            <p:ph type="title" hasCustomPrompt="1"/>
          </p:nvPr>
        </p:nvSpPr>
        <p:spPr>
          <a:xfrm>
            <a:off x="697871" y="1852809"/>
            <a:ext cx="11609059" cy="3302003"/>
          </a:xfrm>
          <a:prstGeom prst="rect">
            <a:avLst/>
          </a:prstGeom>
        </p:spPr>
        <p:txBody>
          <a:bodyPr anchor="b"/>
          <a:lstStyle>
            <a:lvl1pPr>
              <a:defRPr sz="8200" spc="-164"/>
            </a:lvl1pPr>
          </a:lstStyle>
          <a:p>
            <a:r>
              <a:t>Presentation Title</a:t>
            </a:r>
          </a:p>
        </p:txBody>
      </p:sp>
      <p:sp>
        <p:nvSpPr>
          <p:cNvPr id="151" name="Body Level One…"/>
          <p:cNvSpPr txBox="1">
            <a:spLocks noGrp="1"/>
          </p:cNvSpPr>
          <p:nvPr>
            <p:ph type="body" sz="quarter" idx="21" hasCustomPrompt="1"/>
          </p:nvPr>
        </p:nvSpPr>
        <p:spPr>
          <a:xfrm>
            <a:off x="698500" y="5105400"/>
            <a:ext cx="11607800" cy="1441898"/>
          </a:xfrm>
          <a:prstGeom prst="rect">
            <a:avLst/>
          </a:prstGeom>
        </p:spPr>
        <p:txBody>
          <a:bodyPr/>
          <a:lstStyle>
            <a:lvl1pPr marL="0" indent="0" defTabSz="587022">
              <a:lnSpc>
                <a:spcPct val="100000"/>
              </a:lnSpc>
              <a:spcBef>
                <a:spcPts val="0"/>
              </a:spcBef>
              <a:buSzTx/>
              <a:buNone/>
              <a:defRPr sz="3800" b="1"/>
            </a:lvl1pPr>
          </a:lstStyle>
          <a:p>
            <a:r>
              <a:t>Presentation Subtitle</a:t>
            </a:r>
          </a:p>
        </p:txBody>
      </p:sp>
      <p:sp>
        <p:nvSpPr>
          <p:cNvPr id="152" name="Slide Number"/>
          <p:cNvSpPr txBox="1">
            <a:spLocks noGrp="1"/>
          </p:cNvSpPr>
          <p:nvPr>
            <p:ph type="sldNum" sz="quarter" idx="2"/>
          </p:nvPr>
        </p:nvSpPr>
        <p:spPr>
          <a:xfrm>
            <a:off x="6349999" y="9220201"/>
            <a:ext cx="297892" cy="28747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Image"/>
          <p:cNvSpPr>
            <a:spLocks noGrp="1"/>
          </p:cNvSpPr>
          <p:nvPr>
            <p:ph type="pic" idx="21"/>
          </p:nvPr>
        </p:nvSpPr>
        <p:spPr>
          <a:xfrm>
            <a:off x="-1447800" y="0"/>
            <a:ext cx="15935460" cy="97536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Presentation Title</a:t>
            </a:r>
          </a:p>
        </p:txBody>
      </p:sp>
      <p:sp>
        <p:nvSpPr>
          <p:cNvPr id="23" name="Body Level One…"/>
          <p:cNvSpPr txBox="1">
            <a:spLocks noGrp="1"/>
          </p:cNvSpPr>
          <p:nvPr>
            <p:ph type="body" sz="quarter" idx="1" hasCustomPrompt="1"/>
          </p:nvPr>
        </p:nvSpPr>
        <p:spPr>
          <a:xfrm>
            <a:off x="698500" y="8432800"/>
            <a:ext cx="11607800" cy="715913"/>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698500" y="571500"/>
            <a:ext cx="11607801" cy="461059"/>
          </a:xfrm>
          <a:prstGeom prst="rect">
            <a:avLst/>
          </a:prstGeom>
        </p:spPr>
        <p:txBody>
          <a:bodyPr/>
          <a:lstStyle>
            <a:lvl1pPr marL="0" indent="0" defTabSz="563541">
              <a:lnSpc>
                <a:spcPct val="100000"/>
              </a:lnSpc>
              <a:spcBef>
                <a:spcPts val="0"/>
              </a:spcBef>
              <a:buSzTx/>
              <a:buNone/>
              <a:defRPr sz="2304" b="1"/>
            </a:lvl1pPr>
          </a:lstStyle>
          <a:p>
            <a:r>
              <a:t>Author and Date</a:t>
            </a:r>
          </a:p>
        </p:txBody>
      </p:sp>
      <p:sp>
        <p:nvSpPr>
          <p:cNvPr id="25" name="Slide Numb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698500" y="692534"/>
            <a:ext cx="5105400" cy="4387466"/>
          </a:xfrm>
          <a:prstGeom prst="rect">
            <a:avLst/>
          </a:prstGeom>
        </p:spPr>
        <p:txBody>
          <a:bodyPr anchor="b"/>
          <a:lstStyle/>
          <a:p>
            <a:r>
              <a:t>Slide Title</a:t>
            </a:r>
          </a:p>
        </p:txBody>
      </p:sp>
      <p:sp>
        <p:nvSpPr>
          <p:cNvPr id="33" name="Body Level One…"/>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Slide Subtitle</a:t>
            </a:r>
          </a:p>
          <a:p>
            <a:pPr lvl="1"/>
            <a:endParaRPr/>
          </a:p>
          <a:p>
            <a:pPr lvl="2"/>
            <a:endParaRPr/>
          </a:p>
          <a:p>
            <a:pPr lvl="3"/>
            <a:endParaRPr/>
          </a:p>
          <a:p>
            <a:pPr lvl="4"/>
            <a:endParaRPr/>
          </a:p>
        </p:txBody>
      </p:sp>
      <p:sp>
        <p:nvSpPr>
          <p:cNvPr id="34" name="Image"/>
          <p:cNvSpPr>
            <a:spLocks noGrp="1"/>
          </p:cNvSpPr>
          <p:nvPr>
            <p:ph type="pic" idx="21"/>
          </p:nvPr>
        </p:nvSpPr>
        <p:spPr>
          <a:xfrm>
            <a:off x="5245100" y="673100"/>
            <a:ext cx="8382202" cy="8388543"/>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98500" y="2959100"/>
            <a:ext cx="11607800" cy="6096000"/>
          </a:xfrm>
          <a:prstGeom prst="rect">
            <a:avLst/>
          </a:prstGeom>
        </p:spPr>
        <p:txBody>
          <a:bodyPr numCol="2" spcCol="589358"/>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698500" y="444500"/>
            <a:ext cx="5105400" cy="1016000"/>
          </a:xfrm>
          <a:prstGeom prst="rect">
            <a:avLst/>
          </a:prstGeom>
        </p:spPr>
        <p:txBody>
          <a:bodyPr/>
          <a:lstStyle/>
          <a:p>
            <a:r>
              <a:t>Slide Title</a:t>
            </a:r>
          </a:p>
        </p:txBody>
      </p:sp>
      <p:sp>
        <p:nvSpPr>
          <p:cNvPr id="61" name="Slide Subtitle"/>
          <p:cNvSpPr txBox="1">
            <a:spLocks noGrp="1"/>
          </p:cNvSpPr>
          <p:nvPr>
            <p:ph type="body" sz="quarter" idx="21" hasCustomPrompt="1"/>
          </p:nvPr>
        </p:nvSpPr>
        <p:spPr>
          <a:xfrm>
            <a:off x="698500" y="1412977"/>
            <a:ext cx="5105400"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62" name="Body Level One…"/>
          <p:cNvSpPr txBox="1">
            <a:spLocks noGrp="1"/>
          </p:cNvSpPr>
          <p:nvPr>
            <p:ph type="body" sz="half" idx="1" hasCustomPrompt="1"/>
          </p:nvPr>
        </p:nvSpPr>
        <p:spPr>
          <a:xfrm>
            <a:off x="698500" y="3479800"/>
            <a:ext cx="5105400" cy="5588000"/>
          </a:xfrm>
          <a:prstGeom prst="rect">
            <a:avLst/>
          </a:prstGeom>
        </p:spPr>
        <p:txBody>
          <a:bodyPr/>
          <a:lstStyle/>
          <a:p>
            <a:r>
              <a:t>Slide bullet text</a:t>
            </a:r>
          </a:p>
          <a:p>
            <a:pPr lvl="1"/>
            <a:endParaRPr/>
          </a:p>
          <a:p>
            <a:pPr lvl="2"/>
            <a:endParaRPr/>
          </a:p>
          <a:p>
            <a:pPr lvl="3"/>
            <a:endParaRPr/>
          </a:p>
          <a:p>
            <a:pPr lvl="4"/>
            <a:endParaRPr/>
          </a:p>
        </p:txBody>
      </p:sp>
      <p:sp>
        <p:nvSpPr>
          <p:cNvPr id="63" name="824910546_2681x1332.jpg"/>
          <p:cNvSpPr>
            <a:spLocks noGrp="1"/>
          </p:cNvSpPr>
          <p:nvPr>
            <p:ph type="pic" idx="22"/>
          </p:nvPr>
        </p:nvSpPr>
        <p:spPr>
          <a:xfrm>
            <a:off x="825500" y="647700"/>
            <a:ext cx="16967200" cy="8429806"/>
          </a:xfrm>
          <a:prstGeom prst="rect">
            <a:avLst/>
          </a:prstGeom>
        </p:spPr>
        <p:txBody>
          <a:bodyPr lIns="91439" tIns="45719" rIns="91439" bIns="45719">
            <a:noAutofit/>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98500" y="444500"/>
            <a:ext cx="11607800" cy="10160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98500" y="1409700"/>
            <a:ext cx="11607801" cy="671802"/>
          </a:xfrm>
          <a:prstGeom prst="rect">
            <a:avLst/>
          </a:prstGeom>
        </p:spPr>
        <p:txBody>
          <a:bodyPr/>
          <a:lstStyle>
            <a:lvl1pPr marL="0" indent="0" defTabSz="587022">
              <a:lnSpc>
                <a:spcPct val="100000"/>
              </a:lnSpc>
              <a:spcBef>
                <a:spcPts val="0"/>
              </a:spcBef>
              <a:buSzTx/>
              <a:buNone/>
              <a:defRPr sz="3800" b="1"/>
            </a:lvl1pPr>
          </a:lstStyle>
          <a:p>
            <a:r>
              <a:t>Agenda Subtitle</a:t>
            </a:r>
          </a:p>
        </p:txBody>
      </p:sp>
      <p:sp>
        <p:nvSpPr>
          <p:cNvPr id="90" name="Body Level One…"/>
          <p:cNvSpPr txBox="1">
            <a:spLocks noGrp="1"/>
          </p:cNvSpPr>
          <p:nvPr>
            <p:ph type="body" idx="1" hasCustomPrompt="1"/>
          </p:nvPr>
        </p:nvSpPr>
        <p:spPr>
          <a:xfrm>
            <a:off x="698500" y="2959100"/>
            <a:ext cx="11607800" cy="6096000"/>
          </a:xfrm>
          <a:prstGeom prst="rect">
            <a:avLst/>
          </a:prstGeom>
        </p:spPr>
        <p:txBody>
          <a:bodyPr/>
          <a:lstStyle>
            <a:lvl1pPr marL="0" indent="0">
              <a:spcBef>
                <a:spcPts val="1300"/>
              </a:spcBef>
              <a:buSzTx/>
              <a:buNone/>
              <a:defRPr sz="3800" spc="-38"/>
            </a:lvl1pPr>
            <a:lvl2pPr marL="0" indent="457200">
              <a:spcBef>
                <a:spcPts val="1300"/>
              </a:spcBef>
              <a:buSzTx/>
              <a:buNone/>
              <a:defRPr sz="3800" spc="-38"/>
            </a:lvl2pPr>
            <a:lvl3pPr marL="0" indent="914400">
              <a:spcBef>
                <a:spcPts val="1300"/>
              </a:spcBef>
              <a:buSzTx/>
              <a:buNone/>
              <a:defRPr sz="3800" spc="-38"/>
            </a:lvl3pPr>
            <a:lvl4pPr marL="0" indent="1371600">
              <a:spcBef>
                <a:spcPts val="1300"/>
              </a:spcBef>
              <a:buSzTx/>
              <a:buNone/>
              <a:defRPr sz="3800" spc="-38"/>
            </a:lvl4pPr>
            <a:lvl5pPr marL="0" indent="1828800">
              <a:spcBef>
                <a:spcPts val="1300"/>
              </a:spcBef>
              <a:buSzTx/>
              <a:buNone/>
              <a:defRPr sz="3800" spc="-3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698500" y="2956892"/>
            <a:ext cx="11607800" cy="609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defTabSz="584200">
              <a:defRPr sz="13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 name="矩形 2"/>
          <p:cNvSpPr txBox="1"/>
          <p:nvPr/>
        </p:nvSpPr>
        <p:spPr>
          <a:xfrm>
            <a:off x="1467388" y="3952572"/>
            <a:ext cx="9507412" cy="10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l" defTabSz="584200">
              <a:lnSpc>
                <a:spcPct val="120000"/>
              </a:lnSpc>
              <a:defRPr sz="5500" b="1" spc="45"/>
            </a:lvl1pPr>
          </a:lstStyle>
          <a:p>
            <a:r>
              <a:t>傅立叶变换光谱测量技术</a:t>
            </a:r>
          </a:p>
        </p:txBody>
      </p:sp>
      <p:sp>
        <p:nvSpPr>
          <p:cNvPr id="162" name="基于Matlab的仿真实验"/>
          <p:cNvSpPr txBox="1"/>
          <p:nvPr/>
        </p:nvSpPr>
        <p:spPr>
          <a:xfrm>
            <a:off x="1511191" y="4971424"/>
            <a:ext cx="30019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7022">
              <a:defRPr sz="2200" b="1">
                <a:solidFill>
                  <a:srgbClr val="E3E3E3"/>
                </a:solidFill>
              </a:defRPr>
            </a:lvl1pPr>
          </a:lstStyle>
          <a:p>
            <a:r>
              <a:t>基于Python的仿真实验</a:t>
            </a:r>
          </a:p>
        </p:txBody>
      </p:sp>
      <p:sp>
        <p:nvSpPr>
          <p:cNvPr id="163" name="刘祥东   黄润华"/>
          <p:cNvSpPr txBox="1"/>
          <p:nvPr/>
        </p:nvSpPr>
        <p:spPr>
          <a:xfrm>
            <a:off x="1473200" y="7127553"/>
            <a:ext cx="2803126"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3" indent="0" algn="l">
              <a:lnSpc>
                <a:spcPct val="90000"/>
              </a:lnSpc>
              <a:spcBef>
                <a:spcPts val="3200"/>
              </a:spcBef>
              <a:defRPr sz="2700" b="1"/>
            </a:pPr>
            <a:r>
              <a:t>黄润华   杨超</a:t>
            </a:r>
          </a:p>
        </p:txBody>
      </p:sp>
      <p:sp>
        <p:nvSpPr>
          <p:cNvPr id="164" name="文本框 1"/>
          <p:cNvSpPr txBox="1"/>
          <p:nvPr/>
        </p:nvSpPr>
        <p:spPr>
          <a:xfrm>
            <a:off x="1473200" y="1591313"/>
            <a:ext cx="2269426"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584200">
              <a:lnSpc>
                <a:spcPct val="120000"/>
              </a:lnSpc>
              <a:defRPr sz="2400" b="1">
                <a:solidFill>
                  <a:srgbClr val="A9A9A9"/>
                </a:solidFill>
              </a:defRPr>
            </a:lvl1pPr>
          </a:lstStyle>
          <a:p>
            <a:r>
              <a:t>#OUC2021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实验结果"/>
          <p:cNvSpPr txBox="1"/>
          <p:nvPr/>
        </p:nvSpPr>
        <p:spPr>
          <a:xfrm>
            <a:off x="1692217" y="863599"/>
            <a:ext cx="24003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噪声初始化</a:t>
            </a:r>
          </a:p>
        </p:txBody>
      </p:sp>
      <mc:AlternateContent xmlns:mc="http://schemas.openxmlformats.org/markup-compatibility/2006">
        <mc:Choice xmlns:a14="http://schemas.microsoft.com/office/drawing/2010/main" Requires="a14">
          <p:sp>
            <p:nvSpPr>
              <p:cNvPr id="213" name="幅值：相同或不同"/>
              <p:cNvSpPr txBox="1"/>
              <p:nvPr/>
            </p:nvSpPr>
            <p:spPr>
              <a:xfrm>
                <a:off x="1272686" y="2338750"/>
                <a:ext cx="8306650" cy="123501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6C6C6C"/>
                    </a:solidFill>
                  </a:defRPr>
                </a:pPr>
                <a:r>
                  <a:t>正弦噪声</a:t>
                </a:r>
                <a14:m>
                  <m:oMath xmlns:m="http://schemas.openxmlformats.org/officeDocument/2006/math">
                    <m:sSub>
                      <m:sSubPr>
                        <m:ctrlPr>
                          <a:rPr sz="4100">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𝑛</m:t>
                        </m:r>
                      </m:e>
                      <m:sub>
                        <m:r>
                          <a:rPr sz="4100" i="1">
                            <a:solidFill>
                              <a:srgbClr val="6C6C6B"/>
                            </a:solidFill>
                            <a:latin typeface="Cambria Math" panose="02040503050406030204" pitchFamily="18" charset="0"/>
                          </a:rPr>
                          <m:t>1</m:t>
                        </m:r>
                      </m:sub>
                    </m:sSub>
                    <m:r>
                      <a:rPr sz="4100" i="1">
                        <a:solidFill>
                          <a:srgbClr val="6C6C6B"/>
                        </a:solidFill>
                        <a:latin typeface="Cambria Math" panose="02040503050406030204" pitchFamily="18" charset="0"/>
                      </a:rPr>
                      <m:t>=</m:t>
                    </m:r>
                    <m:f>
                      <m:fPr>
                        <m:ctrlPr>
                          <a:rPr sz="4100" i="1">
                            <a:solidFill>
                              <a:srgbClr val="6C6C6B"/>
                            </a:solidFill>
                            <a:latin typeface="Cambria Math" panose="02040503050406030204" pitchFamily="18" charset="0"/>
                          </a:rPr>
                        </m:ctrlPr>
                      </m:fPr>
                      <m:num>
                        <m:r>
                          <a:rPr sz="4100" i="1">
                            <a:solidFill>
                              <a:srgbClr val="6C6C6B"/>
                            </a:solidFill>
                            <a:latin typeface="Cambria Math" panose="02040503050406030204" pitchFamily="18" charset="0"/>
                          </a:rPr>
                          <m:t>1</m:t>
                        </m:r>
                      </m:num>
                      <m:den>
                        <m:r>
                          <a:rPr sz="4100" i="1">
                            <a:solidFill>
                              <a:srgbClr val="6C6C6B"/>
                            </a:solidFill>
                            <a:latin typeface="Cambria Math" panose="02040503050406030204" pitchFamily="18" charset="0"/>
                          </a:rPr>
                          <m:t>16</m:t>
                        </m:r>
                      </m:den>
                    </m:f>
                    <m:sSub>
                      <m:sSubPr>
                        <m:ctrlPr>
                          <a:rPr sz="4100" i="1">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𝜆</m:t>
                        </m:r>
                      </m:e>
                      <m:sub>
                        <m:r>
                          <a:rPr sz="4100" i="1">
                            <a:solidFill>
                              <a:srgbClr val="6C6C6B"/>
                            </a:solidFill>
                            <a:latin typeface="Cambria Math" panose="02040503050406030204" pitchFamily="18" charset="0"/>
                          </a:rPr>
                          <m:t>0</m:t>
                        </m:r>
                      </m:sub>
                    </m:sSub>
                    <m:r>
                      <a:rPr sz="4100" i="1">
                        <a:solidFill>
                          <a:srgbClr val="6C6C6B"/>
                        </a:solidFill>
                        <a:latin typeface="Cambria Math" panose="02040503050406030204" pitchFamily="18" charset="0"/>
                      </a:rPr>
                      <m:t>𝑠𝑖𝑛</m:t>
                    </m:r>
                    <m:r>
                      <a:rPr sz="4100" i="1">
                        <a:solidFill>
                          <a:srgbClr val="6C6C6B"/>
                        </a:solidFill>
                        <a:latin typeface="Cambria Math" panose="02040503050406030204" pitchFamily="18" charset="0"/>
                      </a:rPr>
                      <m:t>(2</m:t>
                    </m:r>
                    <m:r>
                      <a:rPr sz="4100" i="1">
                        <a:solidFill>
                          <a:srgbClr val="6C6C6B"/>
                        </a:solidFill>
                        <a:latin typeface="Cambria Math" panose="02040503050406030204" pitchFamily="18" charset="0"/>
                      </a:rPr>
                      <m:t>𝜋</m:t>
                    </m:r>
                    <m:r>
                      <a:rPr sz="4100" i="1">
                        <a:solidFill>
                          <a:srgbClr val="6C6C6B"/>
                        </a:solidFill>
                        <a:latin typeface="Cambria Math" panose="02040503050406030204" pitchFamily="18" charset="0"/>
                      </a:rPr>
                      <m:t>×3×</m:t>
                    </m:r>
                    <m:sSup>
                      <m:sSupPr>
                        <m:ctrlPr>
                          <a:rPr sz="4100" i="1">
                            <a:solidFill>
                              <a:srgbClr val="6C6C6B"/>
                            </a:solidFill>
                            <a:latin typeface="Cambria Math" panose="02040503050406030204" pitchFamily="18" charset="0"/>
                          </a:rPr>
                        </m:ctrlPr>
                      </m:sSupPr>
                      <m:e>
                        <m:r>
                          <a:rPr sz="4100" i="1">
                            <a:solidFill>
                              <a:srgbClr val="6C6C6B"/>
                            </a:solidFill>
                            <a:latin typeface="Cambria Math" panose="02040503050406030204" pitchFamily="18" charset="0"/>
                          </a:rPr>
                          <m:t>10</m:t>
                        </m:r>
                      </m:e>
                      <m:sup>
                        <m:r>
                          <a:rPr sz="4100" i="1">
                            <a:solidFill>
                              <a:srgbClr val="6C6C6B"/>
                            </a:solidFill>
                            <a:latin typeface="Cambria Math" panose="02040503050406030204" pitchFamily="18" charset="0"/>
                          </a:rPr>
                          <m:t>4</m:t>
                        </m:r>
                      </m:sup>
                    </m:sSup>
                    <m:sSub>
                      <m:sSubPr>
                        <m:ctrlPr>
                          <a:rPr sz="4100" i="1">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𝑥</m:t>
                        </m:r>
                      </m:e>
                      <m:sub>
                        <m:r>
                          <a:rPr sz="4100" i="1">
                            <a:solidFill>
                              <a:srgbClr val="6C6C6B"/>
                            </a:solidFill>
                            <a:latin typeface="Cambria Math" panose="02040503050406030204" pitchFamily="18" charset="0"/>
                          </a:rPr>
                          <m:t>0</m:t>
                        </m:r>
                      </m:sub>
                    </m:sSub>
                    <m:r>
                      <a:rPr sz="4100" i="1">
                        <a:solidFill>
                          <a:srgbClr val="6C6C6B"/>
                        </a:solidFill>
                        <a:latin typeface="Cambria Math" panose="02040503050406030204" pitchFamily="18" charset="0"/>
                      </a:rPr>
                      <m:t>)</m:t>
                    </m:r>
                  </m:oMath>
                </a14:m>
                <a:endParaRPr/>
              </a:p>
            </p:txBody>
          </p:sp>
        </mc:Choice>
        <mc:Fallback>
          <p:sp>
            <p:nvSpPr>
              <p:cNvPr id="213" name="幅值：相同或不同"/>
              <p:cNvSpPr txBox="1">
                <a:spLocks noRot="1" noChangeAspect="1" noMove="1" noResize="1" noEditPoints="1" noAdjustHandles="1" noChangeArrowheads="1" noChangeShapeType="1" noTextEdit="1"/>
              </p:cNvSpPr>
              <p:nvPr/>
            </p:nvSpPr>
            <p:spPr>
              <a:xfrm>
                <a:off x="1272686" y="2338750"/>
                <a:ext cx="8306650" cy="1235017"/>
              </a:xfrm>
              <a:prstGeom prst="rect">
                <a:avLst/>
              </a:prstGeom>
              <a:blipFill>
                <a:blip r:embed="rId2"/>
                <a:stretch>
                  <a:fillRect l="-2349" r="-675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pSp>
        <p:nvGrpSpPr>
          <p:cNvPr id="216" name="Group"/>
          <p:cNvGrpSpPr/>
          <p:nvPr/>
        </p:nvGrpSpPr>
        <p:grpSpPr>
          <a:xfrm>
            <a:off x="698498" y="800100"/>
            <a:ext cx="863604" cy="863602"/>
            <a:chOff x="0" y="0"/>
            <a:chExt cx="863602" cy="863601"/>
          </a:xfrm>
        </p:grpSpPr>
        <p:sp>
          <p:nvSpPr>
            <p:cNvPr id="21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1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mc:AlternateContent xmlns:mc="http://schemas.openxmlformats.org/markup-compatibility/2006">
        <mc:Choice xmlns:a14="http://schemas.microsoft.com/office/drawing/2010/main" Requires="a14">
          <p:sp>
            <p:nvSpPr>
              <p:cNvPr id="217" name="幅值：相同或不同"/>
              <p:cNvSpPr txBox="1"/>
              <p:nvPr/>
            </p:nvSpPr>
            <p:spPr>
              <a:xfrm>
                <a:off x="1272686" y="3950446"/>
                <a:ext cx="5416221" cy="1235016"/>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6C6C6C"/>
                    </a:solidFill>
                  </a:defRPr>
                </a:pPr>
                <a:r>
                  <a:t>随机噪声</a:t>
                </a:r>
                <a14:m>
                  <m:oMath xmlns:m="http://schemas.openxmlformats.org/officeDocument/2006/math">
                    <m:sSub>
                      <m:sSubPr>
                        <m:ctrlPr>
                          <a:rPr sz="4100">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𝑛</m:t>
                        </m:r>
                      </m:e>
                      <m:sub>
                        <m:r>
                          <a:rPr sz="4100" i="1">
                            <a:solidFill>
                              <a:srgbClr val="6C6C6B"/>
                            </a:solidFill>
                            <a:latin typeface="Cambria Math" panose="02040503050406030204" pitchFamily="18" charset="0"/>
                          </a:rPr>
                          <m:t>2</m:t>
                        </m:r>
                      </m:sub>
                    </m:sSub>
                    <m:r>
                      <a:rPr sz="4100" i="1">
                        <a:solidFill>
                          <a:srgbClr val="6C6C6B"/>
                        </a:solidFill>
                        <a:latin typeface="Cambria Math" panose="02040503050406030204" pitchFamily="18" charset="0"/>
                      </a:rPr>
                      <m:t>∼</m:t>
                    </m:r>
                    <m:f>
                      <m:fPr>
                        <m:ctrlPr>
                          <a:rPr sz="4100" i="1">
                            <a:solidFill>
                              <a:srgbClr val="6C6C6B"/>
                            </a:solidFill>
                            <a:latin typeface="Cambria Math" panose="02040503050406030204" pitchFamily="18" charset="0"/>
                          </a:rPr>
                        </m:ctrlPr>
                      </m:fPr>
                      <m:num>
                        <m:r>
                          <a:rPr sz="4100" i="1">
                            <a:solidFill>
                              <a:srgbClr val="6C6C6B"/>
                            </a:solidFill>
                            <a:latin typeface="Cambria Math" panose="02040503050406030204" pitchFamily="18" charset="0"/>
                          </a:rPr>
                          <m:t>1</m:t>
                        </m:r>
                      </m:num>
                      <m:den>
                        <m:r>
                          <a:rPr sz="4100" i="1">
                            <a:solidFill>
                              <a:srgbClr val="6C6C6B"/>
                            </a:solidFill>
                            <a:latin typeface="Cambria Math" panose="02040503050406030204" pitchFamily="18" charset="0"/>
                          </a:rPr>
                          <m:t>5</m:t>
                        </m:r>
                      </m:den>
                    </m:f>
                    <m:sSub>
                      <m:sSubPr>
                        <m:ctrlPr>
                          <a:rPr sz="4100" i="1">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𝜆</m:t>
                        </m:r>
                      </m:e>
                      <m:sub>
                        <m:r>
                          <a:rPr sz="4100" i="1">
                            <a:solidFill>
                              <a:srgbClr val="6C6C6B"/>
                            </a:solidFill>
                            <a:latin typeface="Cambria Math" panose="02040503050406030204" pitchFamily="18" charset="0"/>
                          </a:rPr>
                          <m:t>0</m:t>
                        </m:r>
                      </m:sub>
                    </m:sSub>
                    <m:r>
                      <a:rPr sz="4100" i="1">
                        <a:solidFill>
                          <a:srgbClr val="6C6C6B"/>
                        </a:solidFill>
                        <a:latin typeface="Cambria Math" panose="02040503050406030204" pitchFamily="18" charset="0"/>
                      </a:rPr>
                      <m:t>𝑈</m:t>
                    </m:r>
                    <m:r>
                      <a:rPr sz="4100" i="1">
                        <a:solidFill>
                          <a:srgbClr val="6C6C6B"/>
                        </a:solidFill>
                        <a:latin typeface="Cambria Math" panose="02040503050406030204" pitchFamily="18" charset="0"/>
                      </a:rPr>
                      <m:t>(0,1)</m:t>
                    </m:r>
                  </m:oMath>
                </a14:m>
                <a:endParaRPr/>
              </a:p>
            </p:txBody>
          </p:sp>
        </mc:Choice>
        <mc:Fallback>
          <p:sp>
            <p:nvSpPr>
              <p:cNvPr id="217" name="幅值：相同或不同"/>
              <p:cNvSpPr txBox="1">
                <a:spLocks noRot="1" noChangeAspect="1" noMove="1" noResize="1" noEditPoints="1" noAdjustHandles="1" noChangeArrowheads="1" noChangeShapeType="1" noTextEdit="1"/>
              </p:cNvSpPr>
              <p:nvPr/>
            </p:nvSpPr>
            <p:spPr>
              <a:xfrm>
                <a:off x="1272686" y="3950446"/>
                <a:ext cx="5416221" cy="1235016"/>
              </a:xfrm>
              <a:prstGeom prst="rect">
                <a:avLst/>
              </a:prstGeom>
              <a:blipFill>
                <a:blip r:embed="rId3"/>
                <a:stretch>
                  <a:fillRect l="-3604" r="-225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8" name="幅值：相同或不同"/>
              <p:cNvSpPr txBox="1"/>
              <p:nvPr/>
            </p:nvSpPr>
            <p:spPr>
              <a:xfrm>
                <a:off x="1272686" y="5664347"/>
                <a:ext cx="6980694" cy="103060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rPr lang="zh-CN" altLang="en-US" dirty="0"/>
                  <a:t>线性噪声</a:t>
                </a:r>
                <a14:m>
                  <m:oMath xmlns:m="http://schemas.openxmlformats.org/officeDocument/2006/math">
                    <m:sSub>
                      <m:sSubPr>
                        <m:ctrlPr>
                          <a:rPr lang="ar-AE" sz="4100">
                            <a:solidFill>
                              <a:srgbClr val="FEFFFE"/>
                            </a:solidFill>
                            <a:latin typeface="Cambria Math" panose="02040503050406030204" pitchFamily="18" charset="0"/>
                          </a:rPr>
                        </m:ctrlPr>
                      </m:sSubPr>
                      <m:e>
                        <m:r>
                          <a:rPr lang="ar-AE" sz="4100" i="1">
                            <a:solidFill>
                              <a:srgbClr val="FEFFFE"/>
                            </a:solidFill>
                            <a:latin typeface="Cambria Math" panose="02040503050406030204" pitchFamily="18" charset="0"/>
                          </a:rPr>
                          <m:t>𝑛</m:t>
                        </m:r>
                      </m:e>
                      <m:sub>
                        <m:r>
                          <a:rPr lang="ar-AE" sz="4100" i="1">
                            <a:solidFill>
                              <a:srgbClr val="FEFFFE"/>
                            </a:solidFill>
                            <a:latin typeface="Cambria Math" panose="02040503050406030204" pitchFamily="18" charset="0"/>
                          </a:rPr>
                          <m:t>3</m:t>
                        </m:r>
                      </m:sub>
                    </m:sSub>
                    <m:d>
                      <m:dPr>
                        <m:begChr m:val="["/>
                        <m:endChr m:val="]"/>
                        <m:ctrlPr>
                          <a:rPr lang="ar-AE" sz="4100" i="1">
                            <a:solidFill>
                              <a:srgbClr val="FEFFFE"/>
                            </a:solidFill>
                            <a:latin typeface="Cambria Math" panose="02040503050406030204" pitchFamily="18" charset="0"/>
                          </a:rPr>
                        </m:ctrlPr>
                      </m:dPr>
                      <m:e>
                        <m:r>
                          <a:rPr lang="ar-AE" sz="4100" i="1">
                            <a:solidFill>
                              <a:srgbClr val="FEFFFE"/>
                            </a:solidFill>
                            <a:latin typeface="Cambria Math" panose="02040503050406030204" pitchFamily="18" charset="0"/>
                          </a:rPr>
                          <m:t>𝑘</m:t>
                        </m:r>
                      </m:e>
                    </m:d>
                    <m:r>
                      <a:rPr lang="ar-AE" sz="4100" i="1">
                        <a:solidFill>
                          <a:srgbClr val="FEFFFE"/>
                        </a:solidFill>
                        <a:latin typeface="Cambria Math" panose="02040503050406030204" pitchFamily="18" charset="0"/>
                      </a:rPr>
                      <m:t>=</m:t>
                    </m:r>
                    <m:r>
                      <a:rPr lang="ar-AE" sz="4100" i="1">
                        <a:solidFill>
                          <a:srgbClr val="FEFFFE"/>
                        </a:solidFill>
                        <a:latin typeface="Cambria Math" panose="02040503050406030204" pitchFamily="18" charset="0"/>
                      </a:rPr>
                      <m:t>𝑘</m:t>
                    </m:r>
                    <m:r>
                      <a:rPr lang="en-US" sz="4100" b="0" i="1" smtClean="0">
                        <a:solidFill>
                          <a:srgbClr val="FEFFFE"/>
                        </a:solidFill>
                        <a:latin typeface="Cambria Math" panose="02040503050406030204" pitchFamily="18" charset="0"/>
                      </a:rPr>
                      <m:t>   </m:t>
                    </m:r>
                    <m:r>
                      <a:rPr lang="ar-AE" sz="4100" i="1">
                        <a:solidFill>
                          <a:srgbClr val="FEFFFE"/>
                        </a:solidFill>
                        <a:latin typeface="Cambria Math" panose="02040503050406030204" pitchFamily="18" charset="0"/>
                      </a:rPr>
                      <m:t>𝑘</m:t>
                    </m:r>
                    <m:r>
                      <a:rPr lang="ar-AE" sz="4100" i="1">
                        <a:solidFill>
                          <a:srgbClr val="FEFFFE"/>
                        </a:solidFill>
                        <a:latin typeface="Cambria Math" panose="02040503050406030204" pitchFamily="18" charset="0"/>
                      </a:rPr>
                      <m:t>∈(</m:t>
                    </m:r>
                    <m:r>
                      <a:rPr lang="ar-AE" sz="4100" i="1">
                        <a:solidFill>
                          <a:srgbClr val="FEFFFE"/>
                        </a:solidFill>
                        <a:latin typeface="Cambria Math" panose="02040503050406030204" pitchFamily="18" charset="0"/>
                      </a:rPr>
                      <m:t>0</m:t>
                    </m:r>
                    <m:r>
                      <a:rPr lang="ar-AE" sz="4100" i="1">
                        <a:solidFill>
                          <a:srgbClr val="FEFFFE"/>
                        </a:solidFill>
                        <a:latin typeface="Cambria Math" panose="02040503050406030204" pitchFamily="18" charset="0"/>
                      </a:rPr>
                      <m:t>,</m:t>
                    </m:r>
                    <m:f>
                      <m:fPr>
                        <m:ctrlPr>
                          <a:rPr lang="ar-AE" sz="4100" i="1">
                            <a:solidFill>
                              <a:srgbClr val="FEFFFE"/>
                            </a:solidFill>
                            <a:latin typeface="Cambria Math" panose="02040503050406030204" pitchFamily="18" charset="0"/>
                          </a:rPr>
                        </m:ctrlPr>
                      </m:fPr>
                      <m:num>
                        <m:sSub>
                          <m:sSubPr>
                            <m:ctrlPr>
                              <a:rPr lang="ar-AE" sz="4100" i="1">
                                <a:solidFill>
                                  <a:srgbClr val="FEFFFE"/>
                                </a:solidFill>
                                <a:latin typeface="Cambria Math" panose="02040503050406030204" pitchFamily="18" charset="0"/>
                              </a:rPr>
                            </m:ctrlPr>
                          </m:sSubPr>
                          <m:e>
                            <m:r>
                              <a:rPr lang="ar-AE" sz="4100" i="1">
                                <a:solidFill>
                                  <a:srgbClr val="FEFFFE"/>
                                </a:solidFill>
                                <a:latin typeface="Cambria Math" panose="02040503050406030204" pitchFamily="18" charset="0"/>
                              </a:rPr>
                              <m:t>𝜆</m:t>
                            </m:r>
                          </m:e>
                          <m:sub>
                            <m:r>
                              <a:rPr lang="ar-AE" sz="4100" i="1">
                                <a:solidFill>
                                  <a:srgbClr val="FEFFFE"/>
                                </a:solidFill>
                                <a:latin typeface="Cambria Math" panose="02040503050406030204" pitchFamily="18" charset="0"/>
                              </a:rPr>
                              <m:t>0</m:t>
                            </m:r>
                          </m:sub>
                        </m:sSub>
                      </m:num>
                      <m:den>
                        <m:r>
                          <a:rPr lang="ar-AE" sz="4100" i="1">
                            <a:solidFill>
                              <a:srgbClr val="FEFFFE"/>
                            </a:solidFill>
                            <a:latin typeface="Cambria Math" panose="02040503050406030204" pitchFamily="18" charset="0"/>
                          </a:rPr>
                          <m:t>8</m:t>
                        </m:r>
                      </m:den>
                    </m:f>
                    <m:r>
                      <a:rPr lang="ar-AE" sz="4100" i="1">
                        <a:solidFill>
                          <a:srgbClr val="FEFFFE"/>
                        </a:solidFill>
                        <a:latin typeface="Cambria Math" panose="02040503050406030204" pitchFamily="18" charset="0"/>
                      </a:rPr>
                      <m:t>)</m:t>
                    </m:r>
                  </m:oMath>
                </a14:m>
                <a:endParaRPr dirty="0"/>
              </a:p>
            </p:txBody>
          </p:sp>
        </mc:Choice>
        <mc:Fallback>
          <p:sp>
            <p:nvSpPr>
              <p:cNvPr id="218" name="幅值：相同或不同"/>
              <p:cNvSpPr txBox="1">
                <a:spLocks noRot="1" noChangeAspect="1" noMove="1" noResize="1" noEditPoints="1" noAdjustHandles="1" noChangeArrowheads="1" noChangeShapeType="1" noTextEdit="1"/>
              </p:cNvSpPr>
              <p:nvPr/>
            </p:nvSpPr>
            <p:spPr>
              <a:xfrm>
                <a:off x="1272686" y="5664347"/>
                <a:ext cx="6980694" cy="1030603"/>
              </a:xfrm>
              <a:prstGeom prst="rect">
                <a:avLst/>
              </a:prstGeom>
              <a:blipFill>
                <a:blip r:embed="rId4"/>
                <a:stretch>
                  <a:fillRect l="-2795" b="-414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55154"/>
            <a:ext cx="343769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叠加的线性噪声</a:t>
            </a:r>
          </a:p>
        </p:txBody>
      </p:sp>
      <p:pic>
        <p:nvPicPr>
          <p:cNvPr id="221" name="叠加的线性噪声.png" descr="叠加的线性噪声.png"/>
          <p:cNvPicPr>
            <a:picLocks noChangeAspect="1"/>
          </p:cNvPicPr>
          <p:nvPr/>
        </p:nvPicPr>
        <p:blipFill>
          <a:blip r:embed="rId2"/>
          <a:stretch>
            <a:fillRect/>
          </a:stretch>
        </p:blipFill>
        <p:spPr>
          <a:xfrm>
            <a:off x="-956795" y="1258687"/>
            <a:ext cx="14918390" cy="895103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63599"/>
            <a:ext cx="4212642"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实验结果 - 632.8nm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00658"/>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叠加正弦噪声</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幅值：相同或不同"/>
          <p:cNvSpPr txBox="1"/>
          <p:nvPr/>
        </p:nvSpPr>
        <p:spPr>
          <a:xfrm>
            <a:off x="458382" y="355154"/>
            <a:ext cx="4973172"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无噪声 vs 正弦噪声叠加</a:t>
            </a:r>
          </a:p>
        </p:txBody>
      </p:sp>
      <p:pic>
        <p:nvPicPr>
          <p:cNvPr id="230" name="正弦噪声结果.png" descr="正弦噪声结果.png"/>
          <p:cNvPicPr>
            <a:picLocks noChangeAspect="1"/>
          </p:cNvPicPr>
          <p:nvPr/>
        </p:nvPicPr>
        <p:blipFill>
          <a:blip r:embed="rId2"/>
          <a:stretch>
            <a:fillRect/>
          </a:stretch>
        </p:blipFill>
        <p:spPr>
          <a:xfrm>
            <a:off x="-956795" y="1258687"/>
            <a:ext cx="14918390" cy="8951034"/>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63599"/>
            <a:ext cx="4212642"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实验结果 - 632.8nm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00658"/>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t>叠加正弦噪声</a:t>
            </a:r>
          </a:p>
        </p:txBody>
      </p:sp>
      <p:sp>
        <p:nvSpPr>
          <p:cNvPr id="237" name="幅值：相同或不同"/>
          <p:cNvSpPr txBox="1"/>
          <p:nvPr/>
        </p:nvSpPr>
        <p:spPr>
          <a:xfrm>
            <a:off x="1272686" y="3503245"/>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叠加随机噪声</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幅值：相同或不同"/>
          <p:cNvSpPr txBox="1"/>
          <p:nvPr/>
        </p:nvSpPr>
        <p:spPr>
          <a:xfrm>
            <a:off x="458382" y="355154"/>
            <a:ext cx="4973172"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无噪声 vs 随机噪声叠加</a:t>
            </a:r>
          </a:p>
        </p:txBody>
      </p:sp>
      <p:pic>
        <p:nvPicPr>
          <p:cNvPr id="240" name="随机噪声结果.png" descr="随机噪声结果.png"/>
          <p:cNvPicPr>
            <a:picLocks noChangeAspect="1"/>
          </p:cNvPicPr>
          <p:nvPr/>
        </p:nvPicPr>
        <p:blipFill>
          <a:blip r:embed="rId2"/>
          <a:stretch>
            <a:fillRect/>
          </a:stretch>
        </p:blipFill>
        <p:spPr>
          <a:xfrm>
            <a:off x="-956795" y="1258687"/>
            <a:ext cx="14918390" cy="8951034"/>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实验结果"/>
          <p:cNvSpPr txBox="1"/>
          <p:nvPr/>
        </p:nvSpPr>
        <p:spPr>
          <a:xfrm>
            <a:off x="1692217" y="863599"/>
            <a:ext cx="4212642"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实验结果 - 632.8nm</a:t>
            </a:r>
          </a:p>
        </p:txBody>
      </p:sp>
      <p:grpSp>
        <p:nvGrpSpPr>
          <p:cNvPr id="245" name="Group"/>
          <p:cNvGrpSpPr/>
          <p:nvPr/>
        </p:nvGrpSpPr>
        <p:grpSpPr>
          <a:xfrm>
            <a:off x="698500" y="800099"/>
            <a:ext cx="863600" cy="863601"/>
            <a:chOff x="0" y="0"/>
            <a:chExt cx="863600" cy="863600"/>
          </a:xfrm>
        </p:grpSpPr>
        <p:sp>
          <p:nvSpPr>
            <p:cNvPr id="24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4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46" name="幅值：相同或不同"/>
          <p:cNvSpPr txBox="1"/>
          <p:nvPr/>
        </p:nvSpPr>
        <p:spPr>
          <a:xfrm>
            <a:off x="1272686" y="2600658"/>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t>叠加正弦噪声</a:t>
            </a:r>
          </a:p>
        </p:txBody>
      </p:sp>
      <p:sp>
        <p:nvSpPr>
          <p:cNvPr id="247" name="幅值：相同或不同"/>
          <p:cNvSpPr txBox="1"/>
          <p:nvPr/>
        </p:nvSpPr>
        <p:spPr>
          <a:xfrm>
            <a:off x="1272686" y="3503245"/>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t>叠加随机噪声</a:t>
            </a:r>
          </a:p>
        </p:txBody>
      </p:sp>
      <p:sp>
        <p:nvSpPr>
          <p:cNvPr id="248" name="幅值：相同或不同"/>
          <p:cNvSpPr txBox="1"/>
          <p:nvPr/>
        </p:nvSpPr>
        <p:spPr>
          <a:xfrm>
            <a:off x="1272686" y="4405832"/>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叠加线性噪声</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幅值：相同或不同"/>
          <p:cNvSpPr txBox="1"/>
          <p:nvPr/>
        </p:nvSpPr>
        <p:spPr>
          <a:xfrm>
            <a:off x="458382" y="355154"/>
            <a:ext cx="4973172"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无噪声 vs 线性噪声叠加</a:t>
            </a:r>
          </a:p>
        </p:txBody>
      </p:sp>
      <p:pic>
        <p:nvPicPr>
          <p:cNvPr id="251" name="线性噪声结果.png" descr="线性噪声结果.png"/>
          <p:cNvPicPr>
            <a:picLocks noChangeAspect="1"/>
          </p:cNvPicPr>
          <p:nvPr/>
        </p:nvPicPr>
        <p:blipFill>
          <a:blip r:embed="rId2"/>
          <a:stretch>
            <a:fillRect/>
          </a:stretch>
        </p:blipFill>
        <p:spPr>
          <a:xfrm>
            <a:off x="-956795" y="1258687"/>
            <a:ext cx="14918390" cy="895103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幅值：相同或不同"/>
          <p:cNvSpPr txBox="1"/>
          <p:nvPr/>
        </p:nvSpPr>
        <p:spPr>
          <a:xfrm>
            <a:off x="458382" y="355154"/>
            <a:ext cx="559669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叠加噪声前后干涉图的比较</a:t>
            </a:r>
          </a:p>
        </p:txBody>
      </p:sp>
      <p:pic>
        <p:nvPicPr>
          <p:cNvPr id="254" name="干涉图合一.png" descr="干涉图合一.png"/>
          <p:cNvPicPr>
            <a:picLocks noChangeAspect="1"/>
          </p:cNvPicPr>
          <p:nvPr/>
        </p:nvPicPr>
        <p:blipFill>
          <a:blip r:embed="rId2"/>
          <a:stretch>
            <a:fillRect/>
          </a:stretch>
        </p:blipFill>
        <p:spPr>
          <a:xfrm>
            <a:off x="-956795" y="1258687"/>
            <a:ext cx="14918390" cy="8951034"/>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幅值：相同或不同"/>
          <p:cNvSpPr txBox="1"/>
          <p:nvPr/>
        </p:nvSpPr>
        <p:spPr>
          <a:xfrm>
            <a:off x="458382" y="355154"/>
            <a:ext cx="689209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叠加噪声前后光谱测量曲线的比较</a:t>
            </a:r>
          </a:p>
        </p:txBody>
      </p:sp>
      <p:pic>
        <p:nvPicPr>
          <p:cNvPr id="257" name="光谱曲线合一.png" descr="光谱曲线合一.png"/>
          <p:cNvPicPr>
            <a:picLocks noChangeAspect="1"/>
          </p:cNvPicPr>
          <p:nvPr/>
        </p:nvPicPr>
        <p:blipFill>
          <a:blip r:embed="rId2"/>
          <a:stretch>
            <a:fillRect/>
          </a:stretch>
        </p:blipFill>
        <p:spPr>
          <a:xfrm>
            <a:off x="-572072" y="1288327"/>
            <a:ext cx="14148944" cy="8489367"/>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实验结果"/>
          <p:cNvSpPr txBox="1"/>
          <p:nvPr/>
        </p:nvSpPr>
        <p:spPr>
          <a:xfrm>
            <a:off x="1692217" y="863599"/>
            <a:ext cx="19431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实验内容</a:t>
            </a:r>
          </a:p>
        </p:txBody>
      </p:sp>
      <p:sp>
        <p:nvSpPr>
          <p:cNvPr id="167" name="仿真同时考虑有限扫描长度和采样间隔误差两因素影响下的傅里叶变换光谱测量系统的光谱测量曲线。误差可以是随机、线性或正弦变化的。以632.8nm 的HeNe 激光和 532nm 的 YAG 激光为例为例。采样间隔 79.1nm。"/>
          <p:cNvSpPr txBox="1"/>
          <p:nvPr/>
        </p:nvSpPr>
        <p:spPr>
          <a:xfrm>
            <a:off x="1578801" y="2106618"/>
            <a:ext cx="9124086" cy="3034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355600">
              <a:defRPr sz="3300">
                <a:latin typeface="Helvetica"/>
                <a:ea typeface="Helvetica"/>
                <a:cs typeface="Helvetica"/>
                <a:sym typeface="Helvetica"/>
              </a:defRPr>
            </a:pPr>
            <a:r>
              <a:t>仿真同时考虑有限扫描长度和采样间隔误差两因素影响下的傅里叶变换光谱测量系统的光谱测量曲线。误差可以是随机、线性或正弦变化的。以</a:t>
            </a:r>
            <a:r>
              <a:rPr>
                <a:latin typeface="+mn-lt"/>
                <a:ea typeface="+mn-ea"/>
                <a:cs typeface="+mn-cs"/>
                <a:sym typeface="Helvetica Neue"/>
              </a:rPr>
              <a:t>632.8nm </a:t>
            </a:r>
            <a:r>
              <a:t>的</a:t>
            </a:r>
            <a:r>
              <a:rPr>
                <a:latin typeface="+mn-lt"/>
                <a:ea typeface="+mn-ea"/>
                <a:cs typeface="+mn-cs"/>
                <a:sym typeface="Helvetica Neue"/>
              </a:rPr>
              <a:t>HeNe </a:t>
            </a:r>
            <a:r>
              <a:t>激光和</a:t>
            </a:r>
            <a:r>
              <a:rPr>
                <a:latin typeface="+mn-lt"/>
                <a:ea typeface="+mn-ea"/>
                <a:cs typeface="+mn-cs"/>
                <a:sym typeface="Helvetica Neue"/>
              </a:rPr>
              <a:t> 532nm </a:t>
            </a:r>
            <a:r>
              <a:t>的</a:t>
            </a:r>
            <a:r>
              <a:rPr>
                <a:latin typeface="+mn-lt"/>
                <a:ea typeface="+mn-ea"/>
                <a:cs typeface="+mn-cs"/>
                <a:sym typeface="Helvetica Neue"/>
              </a:rPr>
              <a:t> YAG </a:t>
            </a:r>
            <a:r>
              <a:t>激光为例为例。采样间隔</a:t>
            </a:r>
            <a:r>
              <a:rPr>
                <a:latin typeface="+mn-lt"/>
                <a:ea typeface="+mn-ea"/>
                <a:cs typeface="+mn-cs"/>
                <a:sym typeface="Helvetica Neue"/>
              </a:rPr>
              <a:t> 79.1nm</a:t>
            </a:r>
            <a:r>
              <a:t>。</a:t>
            </a:r>
          </a:p>
        </p:txBody>
      </p:sp>
      <p:grpSp>
        <p:nvGrpSpPr>
          <p:cNvPr id="170" name="Group"/>
          <p:cNvGrpSpPr/>
          <p:nvPr/>
        </p:nvGrpSpPr>
        <p:grpSpPr>
          <a:xfrm>
            <a:off x="697183" y="796391"/>
            <a:ext cx="863475" cy="863475"/>
            <a:chOff x="0" y="0"/>
            <a:chExt cx="863474" cy="863474"/>
          </a:xfrm>
        </p:grpSpPr>
        <p:sp>
          <p:nvSpPr>
            <p:cNvPr id="168" name="Circle"/>
            <p:cNvSpPr/>
            <p:nvPr/>
          </p:nvSpPr>
          <p:spPr>
            <a:xfrm>
              <a:off x="-1" y="-1"/>
              <a:ext cx="863476" cy="863475"/>
            </a:xfrm>
            <a:prstGeom prst="ellipse">
              <a:avLst/>
            </a:prstGeom>
            <a:solidFill>
              <a:schemeClr val="accent1">
                <a:hueOff val="117695"/>
                <a:lumOff val="-11358"/>
              </a:schemeClr>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69" name="01"/>
            <p:cNvSpPr txBox="1"/>
            <p:nvPr/>
          </p:nvSpPr>
          <p:spPr>
            <a:xfrm>
              <a:off x="126452" y="207371"/>
              <a:ext cx="610567" cy="4487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300">
                  <a:latin typeface="Helvetica Neue Medium"/>
                  <a:ea typeface="Helvetica Neue Medium"/>
                  <a:cs typeface="Helvetica Neue Medium"/>
                  <a:sym typeface="Helvetica Neue Medium"/>
                </a:defRPr>
              </a:lvl1pPr>
            </a:lstStyle>
            <a:p>
              <a:r>
                <a:t>01</a:t>
              </a: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实验结果"/>
          <p:cNvSpPr txBox="1"/>
          <p:nvPr/>
        </p:nvSpPr>
        <p:spPr>
          <a:xfrm>
            <a:off x="1692217" y="863599"/>
            <a:ext cx="3831337"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实验结果 - 532nm</a:t>
            </a:r>
          </a:p>
        </p:txBody>
      </p:sp>
      <p:grpSp>
        <p:nvGrpSpPr>
          <p:cNvPr id="262" name="Group"/>
          <p:cNvGrpSpPr/>
          <p:nvPr/>
        </p:nvGrpSpPr>
        <p:grpSpPr>
          <a:xfrm>
            <a:off x="698500" y="800099"/>
            <a:ext cx="863600" cy="863601"/>
            <a:chOff x="0" y="0"/>
            <a:chExt cx="863600" cy="863600"/>
          </a:xfrm>
        </p:grpSpPr>
        <p:sp>
          <p:nvSpPr>
            <p:cNvPr id="260"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61"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63" name="幅值：相同或不同"/>
          <p:cNvSpPr txBox="1"/>
          <p:nvPr/>
        </p:nvSpPr>
        <p:spPr>
          <a:xfrm>
            <a:off x="1272686" y="2600658"/>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叠加正弦噪声</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幅值：相同或不同"/>
          <p:cNvSpPr txBox="1"/>
          <p:nvPr/>
        </p:nvSpPr>
        <p:spPr>
          <a:xfrm>
            <a:off x="458382" y="355154"/>
            <a:ext cx="4973172"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无噪声 vs 正弦噪声叠加</a:t>
            </a:r>
          </a:p>
        </p:txBody>
      </p:sp>
      <p:pic>
        <p:nvPicPr>
          <p:cNvPr id="266" name="正弦噪声结果.png" descr="正弦噪声结果.png"/>
          <p:cNvPicPr>
            <a:picLocks noChangeAspect="1"/>
          </p:cNvPicPr>
          <p:nvPr/>
        </p:nvPicPr>
        <p:blipFill>
          <a:blip r:embed="rId2"/>
          <a:stretch>
            <a:fillRect/>
          </a:stretch>
        </p:blipFill>
        <p:spPr>
          <a:xfrm>
            <a:off x="-956795" y="1258687"/>
            <a:ext cx="14918390" cy="8951034"/>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实验结果"/>
          <p:cNvSpPr txBox="1"/>
          <p:nvPr/>
        </p:nvSpPr>
        <p:spPr>
          <a:xfrm>
            <a:off x="1692217" y="863599"/>
            <a:ext cx="3831337"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实验结果 - 532nm</a:t>
            </a:r>
          </a:p>
        </p:txBody>
      </p:sp>
      <p:grpSp>
        <p:nvGrpSpPr>
          <p:cNvPr id="271" name="Group"/>
          <p:cNvGrpSpPr/>
          <p:nvPr/>
        </p:nvGrpSpPr>
        <p:grpSpPr>
          <a:xfrm>
            <a:off x="698500" y="800099"/>
            <a:ext cx="863600" cy="863601"/>
            <a:chOff x="0" y="0"/>
            <a:chExt cx="863600" cy="863600"/>
          </a:xfrm>
        </p:grpSpPr>
        <p:sp>
          <p:nvSpPr>
            <p:cNvPr id="269"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70"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72" name="幅值：相同或不同"/>
          <p:cNvSpPr txBox="1"/>
          <p:nvPr/>
        </p:nvSpPr>
        <p:spPr>
          <a:xfrm>
            <a:off x="1272686" y="2600658"/>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t>叠加正弦噪声</a:t>
            </a:r>
          </a:p>
        </p:txBody>
      </p:sp>
      <p:sp>
        <p:nvSpPr>
          <p:cNvPr id="273" name="幅值：相同或不同"/>
          <p:cNvSpPr txBox="1"/>
          <p:nvPr/>
        </p:nvSpPr>
        <p:spPr>
          <a:xfrm>
            <a:off x="1272686" y="3503245"/>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叠加随机噪声</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幅值：相同或不同"/>
          <p:cNvSpPr txBox="1"/>
          <p:nvPr/>
        </p:nvSpPr>
        <p:spPr>
          <a:xfrm>
            <a:off x="458382" y="355154"/>
            <a:ext cx="4973172"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无噪声 vs 随机噪声叠加</a:t>
            </a:r>
          </a:p>
        </p:txBody>
      </p:sp>
      <p:pic>
        <p:nvPicPr>
          <p:cNvPr id="276" name="随机噪声结果.png" descr="随机噪声结果.png"/>
          <p:cNvPicPr>
            <a:picLocks noChangeAspect="1"/>
          </p:cNvPicPr>
          <p:nvPr/>
        </p:nvPicPr>
        <p:blipFill>
          <a:blip r:embed="rId2"/>
          <a:stretch>
            <a:fillRect/>
          </a:stretch>
        </p:blipFill>
        <p:spPr>
          <a:xfrm>
            <a:off x="-956795" y="1258687"/>
            <a:ext cx="14918390" cy="8951034"/>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实验结果"/>
          <p:cNvSpPr txBox="1"/>
          <p:nvPr/>
        </p:nvSpPr>
        <p:spPr>
          <a:xfrm>
            <a:off x="1692217" y="863599"/>
            <a:ext cx="3831337"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实验结果 - 532nm</a:t>
            </a:r>
          </a:p>
        </p:txBody>
      </p:sp>
      <p:grpSp>
        <p:nvGrpSpPr>
          <p:cNvPr id="281" name="Group"/>
          <p:cNvGrpSpPr/>
          <p:nvPr/>
        </p:nvGrpSpPr>
        <p:grpSpPr>
          <a:xfrm>
            <a:off x="698500" y="800099"/>
            <a:ext cx="863600" cy="863601"/>
            <a:chOff x="0" y="0"/>
            <a:chExt cx="863600" cy="863600"/>
          </a:xfrm>
        </p:grpSpPr>
        <p:sp>
          <p:nvSpPr>
            <p:cNvPr id="279"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80"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82" name="幅值：相同或不同"/>
          <p:cNvSpPr txBox="1"/>
          <p:nvPr/>
        </p:nvSpPr>
        <p:spPr>
          <a:xfrm>
            <a:off x="1272686" y="2600658"/>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t>叠加正弦噪声</a:t>
            </a:r>
          </a:p>
        </p:txBody>
      </p:sp>
      <p:sp>
        <p:nvSpPr>
          <p:cNvPr id="283" name="幅值：相同或不同"/>
          <p:cNvSpPr txBox="1"/>
          <p:nvPr/>
        </p:nvSpPr>
        <p:spPr>
          <a:xfrm>
            <a:off x="1272686" y="3503245"/>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t>叠加随机噪声</a:t>
            </a:r>
          </a:p>
        </p:txBody>
      </p:sp>
      <p:sp>
        <p:nvSpPr>
          <p:cNvPr id="284" name="幅值：相同或不同"/>
          <p:cNvSpPr txBox="1"/>
          <p:nvPr/>
        </p:nvSpPr>
        <p:spPr>
          <a:xfrm>
            <a:off x="1272686" y="4405832"/>
            <a:ext cx="300589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叠加线性噪声</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55154"/>
            <a:ext cx="4973172"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无噪声 vs 线性噪声叠加</a:t>
            </a:r>
          </a:p>
        </p:txBody>
      </p:sp>
      <p:pic>
        <p:nvPicPr>
          <p:cNvPr id="287" name="线性噪声结果.png" descr="线性噪声结果.png"/>
          <p:cNvPicPr>
            <a:picLocks noChangeAspect="1"/>
          </p:cNvPicPr>
          <p:nvPr/>
        </p:nvPicPr>
        <p:blipFill>
          <a:blip r:embed="rId2"/>
          <a:stretch>
            <a:fillRect/>
          </a:stretch>
        </p:blipFill>
        <p:spPr>
          <a:xfrm>
            <a:off x="-956795" y="1258687"/>
            <a:ext cx="14918390" cy="8951034"/>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幅值：相同或不同"/>
          <p:cNvSpPr txBox="1"/>
          <p:nvPr/>
        </p:nvSpPr>
        <p:spPr>
          <a:xfrm>
            <a:off x="458382" y="355154"/>
            <a:ext cx="559669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叠加噪声前后干涉图的比较</a:t>
            </a:r>
          </a:p>
        </p:txBody>
      </p:sp>
      <p:pic>
        <p:nvPicPr>
          <p:cNvPr id="290" name="干涉图合一.png" descr="干涉图合一.png"/>
          <p:cNvPicPr>
            <a:picLocks noChangeAspect="1"/>
          </p:cNvPicPr>
          <p:nvPr/>
        </p:nvPicPr>
        <p:blipFill>
          <a:blip r:embed="rId2"/>
          <a:stretch>
            <a:fillRect/>
          </a:stretch>
        </p:blipFill>
        <p:spPr>
          <a:xfrm>
            <a:off x="-956795" y="1258687"/>
            <a:ext cx="14918390" cy="8951034"/>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幅值：相同或不同"/>
          <p:cNvSpPr txBox="1"/>
          <p:nvPr/>
        </p:nvSpPr>
        <p:spPr>
          <a:xfrm>
            <a:off x="458382" y="355154"/>
            <a:ext cx="689209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叠加噪声前后光谱测量曲线的比较</a:t>
            </a:r>
          </a:p>
        </p:txBody>
      </p:sp>
      <p:pic>
        <p:nvPicPr>
          <p:cNvPr id="293" name="光谱曲线合一.png" descr="光谱曲线合一.png"/>
          <p:cNvPicPr>
            <a:picLocks noChangeAspect="1"/>
          </p:cNvPicPr>
          <p:nvPr/>
        </p:nvPicPr>
        <p:blipFill>
          <a:blip r:embed="rId2"/>
          <a:stretch>
            <a:fillRect/>
          </a:stretch>
        </p:blipFill>
        <p:spPr>
          <a:xfrm>
            <a:off x="-572072" y="1288327"/>
            <a:ext cx="14148944" cy="8489367"/>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矩形 2"/>
          <p:cNvSpPr txBox="1"/>
          <p:nvPr/>
        </p:nvSpPr>
        <p:spPr>
          <a:xfrm>
            <a:off x="1275264" y="3429125"/>
            <a:ext cx="10454272" cy="2895349"/>
          </a:xfrm>
          <a:prstGeom prst="rect">
            <a:avLst/>
          </a:prstGeom>
          <a:ln w="12700">
            <a:miter lim="400000"/>
          </a:ln>
          <a:effectLst>
            <a:reflection stA="50000" endPos="40000" dir="5400000" sy="-100000" algn="bl" rotWithShape="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80000"/>
              </a:lnSpc>
              <a:defRPr sz="20000" b="1" spc="-400"/>
            </a:lvl1pPr>
          </a:lstStyle>
          <a:p>
            <a:r>
              <a:t>Thanks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实验结果"/>
          <p:cNvSpPr txBox="1"/>
          <p:nvPr/>
        </p:nvSpPr>
        <p:spPr>
          <a:xfrm>
            <a:off x="1692217" y="863599"/>
            <a:ext cx="19431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mc:Choice xmlns:a14="http://schemas.microsoft.com/office/drawing/2010/main" Requires="a14">
          <p:sp>
            <p:nvSpPr>
              <p:cNvPr id="173" name="幅值：相同或不同"/>
              <p:cNvSpPr txBox="1"/>
              <p:nvPr/>
            </p:nvSpPr>
            <p:spPr>
              <a:xfrm>
                <a:off x="1272686" y="2583776"/>
                <a:ext cx="479182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中心波长</a:t>
                </a:r>
                <a14:m>
                  <m:oMath xmlns:m="http://schemas.openxmlformats.org/officeDocument/2006/math">
                    <m:sSub>
                      <m:sSubPr>
                        <m:ctrlPr>
                          <a:rPr sz="4100">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𝜆</m:t>
                        </m:r>
                      </m:e>
                      <m:sub>
                        <m:r>
                          <a:rPr sz="4100" i="1">
                            <a:solidFill>
                              <a:srgbClr val="FEFFFE"/>
                            </a:solidFill>
                            <a:latin typeface="Cambria Math" panose="02040503050406030204" pitchFamily="18" charset="0"/>
                          </a:rPr>
                          <m:t>0</m:t>
                        </m:r>
                      </m:sub>
                    </m:sSub>
                  </m:oMath>
                </a14:m>
                <a:r>
                  <a:t>：</a:t>
                </a:r>
                <a14:m>
                  <m:oMath xmlns:m="http://schemas.openxmlformats.org/officeDocument/2006/math">
                    <m:r>
                      <a:rPr sz="4150" i="1">
                        <a:solidFill>
                          <a:srgbClr val="FEFFFE"/>
                        </a:solidFill>
                        <a:latin typeface="Cambria Math" panose="02040503050406030204" pitchFamily="18" charset="0"/>
                      </a:rPr>
                      <m:t>632</m:t>
                    </m:r>
                    <m:r>
                      <a:rPr sz="4150" i="1">
                        <a:solidFill>
                          <a:srgbClr val="FEFFFE"/>
                        </a:solidFill>
                        <a:latin typeface="Cambria Math" panose="02040503050406030204" pitchFamily="18" charset="0"/>
                      </a:rPr>
                      <m:t>.</m:t>
                    </m:r>
                    <m:r>
                      <a:rPr sz="4150" i="1">
                        <a:solidFill>
                          <a:srgbClr val="FEFFFE"/>
                        </a:solidFill>
                        <a:latin typeface="Cambria Math" panose="02040503050406030204" pitchFamily="18" charset="0"/>
                      </a:rPr>
                      <m:t>8</m:t>
                    </m:r>
                    <m:r>
                      <a:rPr sz="4150" i="1">
                        <a:solidFill>
                          <a:srgbClr val="FEFFFE"/>
                        </a:solidFill>
                        <a:latin typeface="Cambria Math" panose="02040503050406030204" pitchFamily="18" charset="0"/>
                      </a:rPr>
                      <m:t>𝑛𝑚</m:t>
                    </m:r>
                  </m:oMath>
                </a14:m>
                <a:endParaRPr/>
              </a:p>
            </p:txBody>
          </p:sp>
        </mc:Choice>
        <mc:Fallback>
          <p:sp>
            <p:nvSpPr>
              <p:cNvPr id="173" name="幅值：相同或不同"/>
              <p:cNvSpPr txBox="1">
                <a:spLocks noRot="1" noChangeAspect="1" noMove="1" noResize="1" noEditPoints="1" noAdjustHandles="1" noChangeArrowheads="1" noChangeShapeType="1" noTextEdit="1"/>
              </p:cNvSpPr>
              <p:nvPr/>
            </p:nvSpPr>
            <p:spPr>
              <a:xfrm>
                <a:off x="1272686" y="2583776"/>
                <a:ext cx="4791826" cy="744965"/>
              </a:xfrm>
              <a:prstGeom prst="rect">
                <a:avLst/>
              </a:prstGeom>
              <a:blipFill>
                <a:blip r:embed="rId2"/>
                <a:stretch>
                  <a:fillRect l="-4071" r="-5216" b="-2541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pSp>
        <p:nvGrpSpPr>
          <p:cNvPr id="176" name="Group"/>
          <p:cNvGrpSpPr/>
          <p:nvPr/>
        </p:nvGrpSpPr>
        <p:grpSpPr>
          <a:xfrm>
            <a:off x="698498" y="800100"/>
            <a:ext cx="863604" cy="863602"/>
            <a:chOff x="0" y="0"/>
            <a:chExt cx="863602" cy="863601"/>
          </a:xfrm>
        </p:grpSpPr>
        <p:sp>
          <p:nvSpPr>
            <p:cNvPr id="17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7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实验结果"/>
          <p:cNvSpPr txBox="1"/>
          <p:nvPr/>
        </p:nvSpPr>
        <p:spPr>
          <a:xfrm>
            <a:off x="1692217" y="863599"/>
            <a:ext cx="19431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mc:Choice xmlns:a14="http://schemas.microsoft.com/office/drawing/2010/main" Requires="a14">
          <p:sp>
            <p:nvSpPr>
              <p:cNvPr id="179" name="幅值：相同或不同"/>
              <p:cNvSpPr txBox="1"/>
              <p:nvPr/>
            </p:nvSpPr>
            <p:spPr>
              <a:xfrm>
                <a:off x="1272686" y="2583776"/>
                <a:ext cx="479182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6C6C6C"/>
                    </a:solidFill>
                  </a:defRPr>
                </a:pPr>
                <a:r>
                  <a:t>中心波长</a:t>
                </a:r>
                <a14:m>
                  <m:oMath xmlns:m="http://schemas.openxmlformats.org/officeDocument/2006/math">
                    <m:sSub>
                      <m:sSubPr>
                        <m:ctrlPr>
                          <a:rPr sz="4100">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𝜆</m:t>
                        </m:r>
                      </m:e>
                      <m:sub>
                        <m:r>
                          <a:rPr sz="4100" i="1">
                            <a:solidFill>
                              <a:srgbClr val="6C6C6B"/>
                            </a:solidFill>
                            <a:latin typeface="Cambria Math" panose="02040503050406030204" pitchFamily="18" charset="0"/>
                          </a:rPr>
                          <m:t>0</m:t>
                        </m:r>
                      </m:sub>
                    </m:sSub>
                  </m:oMath>
                </a14:m>
                <a:r>
                  <a:t>：</a:t>
                </a:r>
                <a14:m>
                  <m:oMath xmlns:m="http://schemas.openxmlformats.org/officeDocument/2006/math">
                    <m:r>
                      <a:rPr sz="4150" i="1">
                        <a:solidFill>
                          <a:srgbClr val="6C6C6B"/>
                        </a:solidFill>
                        <a:latin typeface="Cambria Math" panose="02040503050406030204" pitchFamily="18" charset="0"/>
                      </a:rPr>
                      <m:t>632.8</m:t>
                    </m:r>
                    <m:r>
                      <a:rPr sz="4150" i="1">
                        <a:solidFill>
                          <a:srgbClr val="6C6C6B"/>
                        </a:solidFill>
                        <a:latin typeface="Cambria Math" panose="02040503050406030204" pitchFamily="18" charset="0"/>
                      </a:rPr>
                      <m:t>𝑛𝑚</m:t>
                    </m:r>
                  </m:oMath>
                </a14:m>
                <a:endParaRPr/>
              </a:p>
            </p:txBody>
          </p:sp>
        </mc:Choice>
        <mc:Fallback>
          <p:sp>
            <p:nvSpPr>
              <p:cNvPr id="179" name="幅值：相同或不同"/>
              <p:cNvSpPr txBox="1">
                <a:spLocks noRot="1" noChangeAspect="1" noMove="1" noResize="1" noEditPoints="1" noAdjustHandles="1" noChangeArrowheads="1" noChangeShapeType="1" noTextEdit="1"/>
              </p:cNvSpPr>
              <p:nvPr/>
            </p:nvSpPr>
            <p:spPr>
              <a:xfrm>
                <a:off x="1272686" y="2583776"/>
                <a:ext cx="4791826" cy="744965"/>
              </a:xfrm>
              <a:prstGeom prst="rect">
                <a:avLst/>
              </a:prstGeom>
              <a:blipFill>
                <a:blip r:embed="rId2"/>
                <a:stretch>
                  <a:fillRect l="-4071" r="-5216" b="-2541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0" name="幅值：相同或不同"/>
              <p:cNvSpPr txBox="1"/>
              <p:nvPr/>
            </p:nvSpPr>
            <p:spPr>
              <a:xfrm>
                <a:off x="1272686" y="3382450"/>
                <a:ext cx="10962320"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采样距离</a:t>
                </a:r>
                <a14:m>
                  <m:oMath xmlns:m="http://schemas.openxmlformats.org/officeDocument/2006/math">
                    <m:r>
                      <a:rPr sz="3800" i="1">
                        <a:solidFill>
                          <a:srgbClr val="FEFFFE"/>
                        </a:solidFill>
                        <a:latin typeface="Cambria Math" panose="02040503050406030204" pitchFamily="18" charset="0"/>
                      </a:rPr>
                      <m:t>𝑥</m:t>
                    </m:r>
                  </m:oMath>
                </a14:m>
                <a:r>
                  <a:t>：</a:t>
                </a:r>
                <a14:m>
                  <m:oMath xmlns:m="http://schemas.openxmlformats.org/officeDocument/2006/math">
                    <m:r>
                      <a:rPr sz="4150" i="1">
                        <a:solidFill>
                          <a:srgbClr val="FEFFFE"/>
                        </a:solidFill>
                        <a:latin typeface="Cambria Math" panose="02040503050406030204" pitchFamily="18" charset="0"/>
                      </a:rPr>
                      <m:t>−</m:t>
                    </m:r>
                    <m:sSup>
                      <m:sSupPr>
                        <m:ctrlPr>
                          <a:rPr sz="4150" i="1">
                            <a:solidFill>
                              <a:srgbClr val="FEFFFE"/>
                            </a:solidFill>
                            <a:latin typeface="Cambria Math" panose="02040503050406030204" pitchFamily="18" charset="0"/>
                          </a:rPr>
                        </m:ctrlPr>
                      </m:sSupPr>
                      <m:e>
                        <m:r>
                          <a:rPr sz="4150" i="1">
                            <a:solidFill>
                              <a:srgbClr val="FEFFFE"/>
                            </a:solidFill>
                            <a:latin typeface="Cambria Math" panose="02040503050406030204" pitchFamily="18" charset="0"/>
                          </a:rPr>
                          <m:t>2</m:t>
                        </m:r>
                      </m:e>
                      <m:sup>
                        <m:r>
                          <a:rPr sz="4150" i="1">
                            <a:solidFill>
                              <a:srgbClr val="FEFFFE"/>
                            </a:solidFill>
                            <a:latin typeface="Cambria Math" panose="02040503050406030204" pitchFamily="18" charset="0"/>
                          </a:rPr>
                          <m:t>11</m:t>
                        </m:r>
                      </m:sup>
                    </m:sSup>
                    <m:r>
                      <a:rPr sz="4150" i="1">
                        <a:solidFill>
                          <a:srgbClr val="FEFFFE"/>
                        </a:solidFill>
                        <a:latin typeface="Cambria Math" panose="02040503050406030204" pitchFamily="18" charset="0"/>
                      </a:rPr>
                      <m:t>×79.1×</m:t>
                    </m:r>
                    <m:sSup>
                      <m:sSupPr>
                        <m:ctrlPr>
                          <a:rPr sz="4150" i="1">
                            <a:solidFill>
                              <a:srgbClr val="FEFFFE"/>
                            </a:solidFill>
                            <a:latin typeface="Cambria Math" panose="02040503050406030204" pitchFamily="18" charset="0"/>
                          </a:rPr>
                        </m:ctrlPr>
                      </m:sSupPr>
                      <m:e>
                        <m:r>
                          <a:rPr sz="4150" i="1">
                            <a:solidFill>
                              <a:srgbClr val="FEFFFE"/>
                            </a:solidFill>
                            <a:latin typeface="Cambria Math" panose="02040503050406030204" pitchFamily="18" charset="0"/>
                          </a:rPr>
                          <m:t>10</m:t>
                        </m:r>
                      </m:e>
                      <m:sup>
                        <m:r>
                          <a:rPr sz="4150" i="1">
                            <a:solidFill>
                              <a:srgbClr val="FEFFFE"/>
                            </a:solidFill>
                            <a:latin typeface="Cambria Math" panose="02040503050406030204" pitchFamily="18" charset="0"/>
                          </a:rPr>
                          <m:t>−9</m:t>
                        </m:r>
                      </m:sup>
                    </m:sSup>
                  </m:oMath>
                </a14:m>
                <a:r>
                  <a:t> ~ </a:t>
                </a:r>
                <a14:m>
                  <m:oMath xmlns:m="http://schemas.openxmlformats.org/officeDocument/2006/math">
                    <m:sSup>
                      <m:sSupPr>
                        <m:ctrlPr>
                          <a:rPr sz="4100">
                            <a:solidFill>
                              <a:srgbClr val="FEFFFE"/>
                            </a:solidFill>
                            <a:latin typeface="Cambria Math" panose="02040503050406030204" pitchFamily="18" charset="0"/>
                          </a:rPr>
                        </m:ctrlPr>
                      </m:sSupPr>
                      <m:e>
                        <m:r>
                          <a:rPr sz="4100" i="1">
                            <a:solidFill>
                              <a:srgbClr val="FEFFFE"/>
                            </a:solidFill>
                            <a:latin typeface="Cambria Math" panose="02040503050406030204" pitchFamily="18" charset="0"/>
                          </a:rPr>
                          <m:t>2</m:t>
                        </m:r>
                      </m:e>
                      <m:sup>
                        <m:r>
                          <a:rPr sz="4100" i="1">
                            <a:solidFill>
                              <a:srgbClr val="FEFFFE"/>
                            </a:solidFill>
                            <a:latin typeface="Cambria Math" panose="02040503050406030204" pitchFamily="18" charset="0"/>
                          </a:rPr>
                          <m:t>11</m:t>
                        </m:r>
                      </m:sup>
                    </m:sSup>
                    <m:r>
                      <a:rPr sz="4100" i="1">
                        <a:solidFill>
                          <a:srgbClr val="FEFFFE"/>
                        </a:solidFill>
                        <a:latin typeface="Cambria Math" panose="02040503050406030204" pitchFamily="18" charset="0"/>
                      </a:rPr>
                      <m:t>×79.1×</m:t>
                    </m:r>
                    <m:sSup>
                      <m:sSupPr>
                        <m:ctrlPr>
                          <a:rPr sz="4100" i="1">
                            <a:solidFill>
                              <a:srgbClr val="FEFFFE"/>
                            </a:solidFill>
                            <a:latin typeface="Cambria Math" panose="02040503050406030204" pitchFamily="18" charset="0"/>
                          </a:rPr>
                        </m:ctrlPr>
                      </m:sSupPr>
                      <m:e>
                        <m:r>
                          <a:rPr sz="4100" i="1">
                            <a:solidFill>
                              <a:srgbClr val="FEFFFE"/>
                            </a:solidFill>
                            <a:latin typeface="Cambria Math" panose="02040503050406030204" pitchFamily="18" charset="0"/>
                          </a:rPr>
                          <m:t>10</m:t>
                        </m:r>
                      </m:e>
                      <m:sup>
                        <m:r>
                          <a:rPr sz="4100" i="1">
                            <a:solidFill>
                              <a:srgbClr val="FEFFFE"/>
                            </a:solidFill>
                            <a:latin typeface="Cambria Math" panose="02040503050406030204" pitchFamily="18" charset="0"/>
                          </a:rPr>
                          <m:t>−9</m:t>
                        </m:r>
                      </m:sup>
                    </m:sSup>
                  </m:oMath>
                </a14:m>
                <a:endParaRPr/>
              </a:p>
            </p:txBody>
          </p:sp>
        </mc:Choice>
        <mc:Fallback>
          <p:sp>
            <p:nvSpPr>
              <p:cNvPr id="180" name="幅值：相同或不同"/>
              <p:cNvSpPr txBox="1">
                <a:spLocks noRot="1" noChangeAspect="1" noMove="1" noResize="1" noEditPoints="1" noAdjustHandles="1" noChangeArrowheads="1" noChangeShapeType="1" noTextEdit="1"/>
              </p:cNvSpPr>
              <p:nvPr/>
            </p:nvSpPr>
            <p:spPr>
              <a:xfrm>
                <a:off x="1272686" y="3382450"/>
                <a:ext cx="10962320" cy="744965"/>
              </a:xfrm>
              <a:prstGeom prst="rect">
                <a:avLst/>
              </a:prstGeom>
              <a:blipFill>
                <a:blip r:embed="rId3"/>
                <a:stretch>
                  <a:fillRect l="-1780" r="-6618" b="-2541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pSp>
        <p:nvGrpSpPr>
          <p:cNvPr id="183" name="Group"/>
          <p:cNvGrpSpPr/>
          <p:nvPr/>
        </p:nvGrpSpPr>
        <p:grpSpPr>
          <a:xfrm>
            <a:off x="698498" y="800100"/>
            <a:ext cx="863604" cy="863602"/>
            <a:chOff x="0" y="0"/>
            <a:chExt cx="863602" cy="863601"/>
          </a:xfrm>
        </p:grpSpPr>
        <p:sp>
          <p:nvSpPr>
            <p:cNvPr id="181"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82"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实验结果"/>
          <p:cNvSpPr txBox="1"/>
          <p:nvPr/>
        </p:nvSpPr>
        <p:spPr>
          <a:xfrm>
            <a:off x="1692217" y="863599"/>
            <a:ext cx="19431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mc:Choice xmlns:a14="http://schemas.microsoft.com/office/drawing/2010/main" Requires="a14">
          <p:sp>
            <p:nvSpPr>
              <p:cNvPr id="186" name="幅值：相同或不同"/>
              <p:cNvSpPr txBox="1"/>
              <p:nvPr/>
            </p:nvSpPr>
            <p:spPr>
              <a:xfrm>
                <a:off x="1272686" y="2583776"/>
                <a:ext cx="479182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6C6C6C"/>
                    </a:solidFill>
                  </a:defRPr>
                </a:pPr>
                <a:r>
                  <a:t>中心波长</a:t>
                </a:r>
                <a14:m>
                  <m:oMath xmlns:m="http://schemas.openxmlformats.org/officeDocument/2006/math">
                    <m:sSub>
                      <m:sSubPr>
                        <m:ctrlPr>
                          <a:rPr sz="4100">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𝜆</m:t>
                        </m:r>
                      </m:e>
                      <m:sub>
                        <m:r>
                          <a:rPr sz="4100" i="1">
                            <a:solidFill>
                              <a:srgbClr val="6C6C6B"/>
                            </a:solidFill>
                            <a:latin typeface="Cambria Math" panose="02040503050406030204" pitchFamily="18" charset="0"/>
                          </a:rPr>
                          <m:t>0</m:t>
                        </m:r>
                      </m:sub>
                    </m:sSub>
                  </m:oMath>
                </a14:m>
                <a:r>
                  <a:t>：</a:t>
                </a:r>
                <a14:m>
                  <m:oMath xmlns:m="http://schemas.openxmlformats.org/officeDocument/2006/math">
                    <m:r>
                      <a:rPr sz="4150" i="1">
                        <a:solidFill>
                          <a:srgbClr val="6C6C6B"/>
                        </a:solidFill>
                        <a:latin typeface="Cambria Math" panose="02040503050406030204" pitchFamily="18" charset="0"/>
                      </a:rPr>
                      <m:t>632.8</m:t>
                    </m:r>
                    <m:r>
                      <a:rPr sz="4150" i="1">
                        <a:solidFill>
                          <a:srgbClr val="6C6C6B"/>
                        </a:solidFill>
                        <a:latin typeface="Cambria Math" panose="02040503050406030204" pitchFamily="18" charset="0"/>
                      </a:rPr>
                      <m:t>𝑛𝑚</m:t>
                    </m:r>
                  </m:oMath>
                </a14:m>
                <a:endParaRPr/>
              </a:p>
            </p:txBody>
          </p:sp>
        </mc:Choice>
        <mc:Fallback>
          <p:sp>
            <p:nvSpPr>
              <p:cNvPr id="186" name="幅值：相同或不同"/>
              <p:cNvSpPr txBox="1">
                <a:spLocks noRot="1" noChangeAspect="1" noMove="1" noResize="1" noEditPoints="1" noAdjustHandles="1" noChangeArrowheads="1" noChangeShapeType="1" noTextEdit="1"/>
              </p:cNvSpPr>
              <p:nvPr/>
            </p:nvSpPr>
            <p:spPr>
              <a:xfrm>
                <a:off x="1272686" y="2583776"/>
                <a:ext cx="4791826" cy="744965"/>
              </a:xfrm>
              <a:prstGeom prst="rect">
                <a:avLst/>
              </a:prstGeom>
              <a:blipFill>
                <a:blip r:embed="rId2"/>
                <a:stretch>
                  <a:fillRect l="-4071" r="-5216" b="-2541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7" name="幅值：相同或不同"/>
              <p:cNvSpPr txBox="1"/>
              <p:nvPr/>
            </p:nvSpPr>
            <p:spPr>
              <a:xfrm>
                <a:off x="1272686" y="3382450"/>
                <a:ext cx="10962320"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6C6C6C"/>
                    </a:solidFill>
                  </a:defRPr>
                </a:pPr>
                <a:r>
                  <a:t>采样距离</a:t>
                </a:r>
                <a14:m>
                  <m:oMath xmlns:m="http://schemas.openxmlformats.org/officeDocument/2006/math">
                    <m:r>
                      <a:rPr sz="3800" i="1">
                        <a:solidFill>
                          <a:srgbClr val="6C6C6B"/>
                        </a:solidFill>
                        <a:latin typeface="Cambria Math" panose="02040503050406030204" pitchFamily="18" charset="0"/>
                      </a:rPr>
                      <m:t>𝑥</m:t>
                    </m:r>
                  </m:oMath>
                </a14:m>
                <a:r>
                  <a:t>：</a:t>
                </a:r>
                <a14:m>
                  <m:oMath xmlns:m="http://schemas.openxmlformats.org/officeDocument/2006/math">
                    <m:r>
                      <a:rPr sz="4150" i="1">
                        <a:solidFill>
                          <a:srgbClr val="6C6C6B"/>
                        </a:solidFill>
                        <a:latin typeface="Cambria Math" panose="02040503050406030204" pitchFamily="18" charset="0"/>
                      </a:rPr>
                      <m:t>−</m:t>
                    </m:r>
                    <m:sSup>
                      <m:sSupPr>
                        <m:ctrlPr>
                          <a:rPr sz="4150" i="1">
                            <a:solidFill>
                              <a:srgbClr val="6C6C6B"/>
                            </a:solidFill>
                            <a:latin typeface="Cambria Math" panose="02040503050406030204" pitchFamily="18" charset="0"/>
                          </a:rPr>
                        </m:ctrlPr>
                      </m:sSupPr>
                      <m:e>
                        <m:r>
                          <a:rPr sz="4150" i="1">
                            <a:solidFill>
                              <a:srgbClr val="6C6C6B"/>
                            </a:solidFill>
                            <a:latin typeface="Cambria Math" panose="02040503050406030204" pitchFamily="18" charset="0"/>
                          </a:rPr>
                          <m:t>2</m:t>
                        </m:r>
                      </m:e>
                      <m:sup>
                        <m:r>
                          <a:rPr sz="4150" i="1">
                            <a:solidFill>
                              <a:srgbClr val="6C6C6B"/>
                            </a:solidFill>
                            <a:latin typeface="Cambria Math" panose="02040503050406030204" pitchFamily="18" charset="0"/>
                          </a:rPr>
                          <m:t>11</m:t>
                        </m:r>
                      </m:sup>
                    </m:sSup>
                    <m:r>
                      <a:rPr sz="4150" i="1">
                        <a:solidFill>
                          <a:srgbClr val="6C6C6B"/>
                        </a:solidFill>
                        <a:latin typeface="Cambria Math" panose="02040503050406030204" pitchFamily="18" charset="0"/>
                      </a:rPr>
                      <m:t>×79.1×</m:t>
                    </m:r>
                    <m:sSup>
                      <m:sSupPr>
                        <m:ctrlPr>
                          <a:rPr sz="4150" i="1">
                            <a:solidFill>
                              <a:srgbClr val="6C6C6B"/>
                            </a:solidFill>
                            <a:latin typeface="Cambria Math" panose="02040503050406030204" pitchFamily="18" charset="0"/>
                          </a:rPr>
                        </m:ctrlPr>
                      </m:sSupPr>
                      <m:e>
                        <m:r>
                          <a:rPr sz="4150" i="1">
                            <a:solidFill>
                              <a:srgbClr val="6C6C6B"/>
                            </a:solidFill>
                            <a:latin typeface="Cambria Math" panose="02040503050406030204" pitchFamily="18" charset="0"/>
                          </a:rPr>
                          <m:t>10</m:t>
                        </m:r>
                      </m:e>
                      <m:sup>
                        <m:r>
                          <a:rPr sz="4150" i="1">
                            <a:solidFill>
                              <a:srgbClr val="6C6C6B"/>
                            </a:solidFill>
                            <a:latin typeface="Cambria Math" panose="02040503050406030204" pitchFamily="18" charset="0"/>
                          </a:rPr>
                          <m:t>−9</m:t>
                        </m:r>
                      </m:sup>
                    </m:sSup>
                  </m:oMath>
                </a14:m>
                <a:r>
                  <a:t> ~ </a:t>
                </a:r>
                <a14:m>
                  <m:oMath xmlns:m="http://schemas.openxmlformats.org/officeDocument/2006/math">
                    <m:sSup>
                      <m:sSupPr>
                        <m:ctrlPr>
                          <a:rPr sz="4100">
                            <a:solidFill>
                              <a:srgbClr val="6C6C6B"/>
                            </a:solidFill>
                            <a:latin typeface="Cambria Math" panose="02040503050406030204" pitchFamily="18" charset="0"/>
                          </a:rPr>
                        </m:ctrlPr>
                      </m:sSupPr>
                      <m:e>
                        <m:r>
                          <a:rPr sz="4100" i="1">
                            <a:solidFill>
                              <a:srgbClr val="6C6C6B"/>
                            </a:solidFill>
                            <a:latin typeface="Cambria Math" panose="02040503050406030204" pitchFamily="18" charset="0"/>
                          </a:rPr>
                          <m:t>2</m:t>
                        </m:r>
                      </m:e>
                      <m:sup>
                        <m:r>
                          <a:rPr sz="4100" i="1">
                            <a:solidFill>
                              <a:srgbClr val="6C6C6B"/>
                            </a:solidFill>
                            <a:latin typeface="Cambria Math" panose="02040503050406030204" pitchFamily="18" charset="0"/>
                          </a:rPr>
                          <m:t>11</m:t>
                        </m:r>
                      </m:sup>
                    </m:sSup>
                    <m:r>
                      <a:rPr sz="4100" i="1">
                        <a:solidFill>
                          <a:srgbClr val="6C6C6B"/>
                        </a:solidFill>
                        <a:latin typeface="Cambria Math" panose="02040503050406030204" pitchFamily="18" charset="0"/>
                      </a:rPr>
                      <m:t>×79.1×</m:t>
                    </m:r>
                    <m:sSup>
                      <m:sSupPr>
                        <m:ctrlPr>
                          <a:rPr sz="4100" i="1">
                            <a:solidFill>
                              <a:srgbClr val="6C6C6B"/>
                            </a:solidFill>
                            <a:latin typeface="Cambria Math" panose="02040503050406030204" pitchFamily="18" charset="0"/>
                          </a:rPr>
                        </m:ctrlPr>
                      </m:sSupPr>
                      <m:e>
                        <m:r>
                          <a:rPr sz="4100" i="1">
                            <a:solidFill>
                              <a:srgbClr val="6C6C6B"/>
                            </a:solidFill>
                            <a:latin typeface="Cambria Math" panose="02040503050406030204" pitchFamily="18" charset="0"/>
                          </a:rPr>
                          <m:t>10</m:t>
                        </m:r>
                      </m:e>
                      <m:sup>
                        <m:r>
                          <a:rPr sz="4100" i="1">
                            <a:solidFill>
                              <a:srgbClr val="6C6C6B"/>
                            </a:solidFill>
                            <a:latin typeface="Cambria Math" panose="02040503050406030204" pitchFamily="18" charset="0"/>
                          </a:rPr>
                          <m:t>−9</m:t>
                        </m:r>
                      </m:sup>
                    </m:sSup>
                  </m:oMath>
                </a14:m>
                <a:endParaRPr/>
              </a:p>
            </p:txBody>
          </p:sp>
        </mc:Choice>
        <mc:Fallback>
          <p:sp>
            <p:nvSpPr>
              <p:cNvPr id="187" name="幅值：相同或不同"/>
              <p:cNvSpPr txBox="1">
                <a:spLocks noRot="1" noChangeAspect="1" noMove="1" noResize="1" noEditPoints="1" noAdjustHandles="1" noChangeArrowheads="1" noChangeShapeType="1" noTextEdit="1"/>
              </p:cNvSpPr>
              <p:nvPr/>
            </p:nvSpPr>
            <p:spPr>
              <a:xfrm>
                <a:off x="1272686" y="3382450"/>
                <a:ext cx="10962320" cy="744965"/>
              </a:xfrm>
              <a:prstGeom prst="rect">
                <a:avLst/>
              </a:prstGeom>
              <a:blipFill>
                <a:blip r:embed="rId3"/>
                <a:stretch>
                  <a:fillRect l="-1780" r="-6618" b="-2541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8" name="幅值：相同或不同"/>
              <p:cNvSpPr txBox="1"/>
              <p:nvPr/>
            </p:nvSpPr>
            <p:spPr>
              <a:xfrm>
                <a:off x="1272686" y="4181123"/>
                <a:ext cx="6069048"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干涉图函数：</a:t>
                </a:r>
                <a14:m>
                  <m:oMath xmlns:m="http://schemas.openxmlformats.org/officeDocument/2006/math">
                    <m:r>
                      <a:rPr sz="4100" i="1">
                        <a:solidFill>
                          <a:srgbClr val="FEFFFE"/>
                        </a:solidFill>
                        <a:latin typeface="Cambria Math" panose="02040503050406030204" pitchFamily="18" charset="0"/>
                      </a:rPr>
                      <m:t>𝐼</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𝑐𝑜𝑠</m:t>
                    </m:r>
                    <m:r>
                      <a:rPr sz="4100" i="1">
                        <a:solidFill>
                          <a:srgbClr val="FEFFFE"/>
                        </a:solidFill>
                        <a:latin typeface="Cambria Math" panose="02040503050406030204" pitchFamily="18" charset="0"/>
                      </a:rPr>
                      <m:t>(2</m:t>
                    </m:r>
                    <m:r>
                      <a:rPr sz="4100" i="1">
                        <a:solidFill>
                          <a:srgbClr val="FEFFFE"/>
                        </a:solidFill>
                        <a:latin typeface="Cambria Math" panose="02040503050406030204" pitchFamily="18" charset="0"/>
                      </a:rPr>
                      <m:t>𝜋</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0</m:t>
                        </m:r>
                      </m:sub>
                    </m:sSub>
                    <m:r>
                      <a:rPr sz="4100" i="1">
                        <a:solidFill>
                          <a:srgbClr val="FEFFFE"/>
                        </a:solidFill>
                        <a:latin typeface="Cambria Math" panose="02040503050406030204" pitchFamily="18" charset="0"/>
                      </a:rPr>
                      <m:t>𝑥</m:t>
                    </m:r>
                    <m:r>
                      <a:rPr sz="4100" i="1">
                        <a:solidFill>
                          <a:srgbClr val="FEFFFE"/>
                        </a:solidFill>
                        <a:latin typeface="Cambria Math" panose="02040503050406030204" pitchFamily="18" charset="0"/>
                      </a:rPr>
                      <m:t>)</m:t>
                    </m:r>
                  </m:oMath>
                </a14:m>
                <a:endParaRPr/>
              </a:p>
            </p:txBody>
          </p:sp>
        </mc:Choice>
        <mc:Fallback>
          <p:sp>
            <p:nvSpPr>
              <p:cNvPr id="188" name="幅值：相同或不同"/>
              <p:cNvSpPr txBox="1">
                <a:spLocks noRot="1" noChangeAspect="1" noMove="1" noResize="1" noEditPoints="1" noAdjustHandles="1" noChangeArrowheads="1" noChangeShapeType="1" noTextEdit="1"/>
              </p:cNvSpPr>
              <p:nvPr/>
            </p:nvSpPr>
            <p:spPr>
              <a:xfrm>
                <a:off x="1272686" y="4181123"/>
                <a:ext cx="6069048" cy="744965"/>
              </a:xfrm>
              <a:prstGeom prst="rect">
                <a:avLst/>
              </a:prstGeom>
              <a:blipFill>
                <a:blip r:embed="rId4"/>
                <a:stretch>
                  <a:fillRect l="-3216" r="-5628" b="-2541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pSp>
        <p:nvGrpSpPr>
          <p:cNvPr id="191" name="Group"/>
          <p:cNvGrpSpPr/>
          <p:nvPr/>
        </p:nvGrpSpPr>
        <p:grpSpPr>
          <a:xfrm>
            <a:off x="698498" y="800100"/>
            <a:ext cx="863604" cy="863602"/>
            <a:chOff x="0" y="0"/>
            <a:chExt cx="863602" cy="863601"/>
          </a:xfrm>
        </p:grpSpPr>
        <p:sp>
          <p:nvSpPr>
            <p:cNvPr id="189"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90"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实验结果"/>
          <p:cNvSpPr txBox="1"/>
          <p:nvPr/>
        </p:nvSpPr>
        <p:spPr>
          <a:xfrm>
            <a:off x="1692217" y="863599"/>
            <a:ext cx="24003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噪声初始化</a:t>
            </a:r>
          </a:p>
        </p:txBody>
      </p:sp>
      <mc:AlternateContent xmlns:mc="http://schemas.openxmlformats.org/markup-compatibility/2006">
        <mc:Choice xmlns:a14="http://schemas.microsoft.com/office/drawing/2010/main" Requires="a14">
          <p:sp>
            <p:nvSpPr>
              <p:cNvPr id="194" name="幅值：相同或不同"/>
              <p:cNvSpPr txBox="1"/>
              <p:nvPr/>
            </p:nvSpPr>
            <p:spPr>
              <a:xfrm>
                <a:off x="1272686" y="2338750"/>
                <a:ext cx="8306650" cy="123501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正弦噪声</a:t>
                </a:r>
                <a14:m>
                  <m:oMath xmlns:m="http://schemas.openxmlformats.org/officeDocument/2006/math">
                    <m:sSub>
                      <m:sSubPr>
                        <m:ctrlPr>
                          <a:rPr sz="4100">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𝑛</m:t>
                        </m:r>
                      </m:e>
                      <m:sub>
                        <m:r>
                          <a:rPr sz="4100" i="1">
                            <a:solidFill>
                              <a:srgbClr val="FEFFFE"/>
                            </a:solidFill>
                            <a:latin typeface="Cambria Math" panose="02040503050406030204" pitchFamily="18" charset="0"/>
                          </a:rPr>
                          <m:t>1</m:t>
                        </m:r>
                      </m:sub>
                    </m:sSub>
                    <m:r>
                      <a:rPr sz="4100" i="1">
                        <a:solidFill>
                          <a:srgbClr val="FEFFFE"/>
                        </a:solidFill>
                        <a:latin typeface="Cambria Math" panose="02040503050406030204" pitchFamily="18" charset="0"/>
                      </a:rPr>
                      <m:t>=</m:t>
                    </m:r>
                    <m:f>
                      <m:fPr>
                        <m:ctrlPr>
                          <a:rPr sz="4100" i="1">
                            <a:solidFill>
                              <a:srgbClr val="FEFFFE"/>
                            </a:solidFill>
                            <a:latin typeface="Cambria Math" panose="02040503050406030204" pitchFamily="18" charset="0"/>
                          </a:rPr>
                        </m:ctrlPr>
                      </m:fPr>
                      <m:num>
                        <m:r>
                          <a:rPr sz="4100" i="1">
                            <a:solidFill>
                              <a:srgbClr val="FEFFFE"/>
                            </a:solidFill>
                            <a:latin typeface="Cambria Math" panose="02040503050406030204" pitchFamily="18" charset="0"/>
                          </a:rPr>
                          <m:t>1</m:t>
                        </m:r>
                      </m:num>
                      <m:den>
                        <m:r>
                          <a:rPr sz="4100" i="1">
                            <a:solidFill>
                              <a:srgbClr val="FEFFFE"/>
                            </a:solidFill>
                            <a:latin typeface="Cambria Math" panose="02040503050406030204" pitchFamily="18" charset="0"/>
                          </a:rPr>
                          <m:t>16</m:t>
                        </m:r>
                      </m:den>
                    </m:f>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𝜆</m:t>
                        </m:r>
                      </m:e>
                      <m:sub>
                        <m:r>
                          <a:rPr sz="4100" i="1">
                            <a:solidFill>
                              <a:srgbClr val="FEFFFE"/>
                            </a:solidFill>
                            <a:latin typeface="Cambria Math" panose="02040503050406030204" pitchFamily="18" charset="0"/>
                          </a:rPr>
                          <m:t>0</m:t>
                        </m:r>
                      </m:sub>
                    </m:sSub>
                    <m:r>
                      <a:rPr sz="4100" i="1">
                        <a:solidFill>
                          <a:srgbClr val="FEFFFE"/>
                        </a:solidFill>
                        <a:latin typeface="Cambria Math" panose="02040503050406030204" pitchFamily="18" charset="0"/>
                      </a:rPr>
                      <m:t>𝑠𝑖𝑛</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2</m:t>
                    </m:r>
                    <m:r>
                      <a:rPr sz="4100" i="1">
                        <a:solidFill>
                          <a:srgbClr val="FEFFFE"/>
                        </a:solidFill>
                        <a:latin typeface="Cambria Math" panose="02040503050406030204" pitchFamily="18" charset="0"/>
                      </a:rPr>
                      <m:t>𝜋</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3</m:t>
                    </m:r>
                    <m:r>
                      <a:rPr sz="4100" i="1">
                        <a:solidFill>
                          <a:srgbClr val="FEFFFE"/>
                        </a:solidFill>
                        <a:latin typeface="Cambria Math" panose="02040503050406030204" pitchFamily="18" charset="0"/>
                      </a:rPr>
                      <m:t>×</m:t>
                    </m:r>
                    <m:sSup>
                      <m:sSupPr>
                        <m:ctrlPr>
                          <a:rPr sz="4100" i="1">
                            <a:solidFill>
                              <a:srgbClr val="FEFFFE"/>
                            </a:solidFill>
                            <a:latin typeface="Cambria Math" panose="02040503050406030204" pitchFamily="18" charset="0"/>
                          </a:rPr>
                        </m:ctrlPr>
                      </m:sSupPr>
                      <m:e>
                        <m:r>
                          <a:rPr sz="4100" i="1">
                            <a:solidFill>
                              <a:srgbClr val="FEFFFE"/>
                            </a:solidFill>
                            <a:latin typeface="Cambria Math" panose="02040503050406030204" pitchFamily="18" charset="0"/>
                          </a:rPr>
                          <m:t>10</m:t>
                        </m:r>
                      </m:e>
                      <m:sup>
                        <m:r>
                          <a:rPr sz="4100" i="1">
                            <a:solidFill>
                              <a:srgbClr val="FEFFFE"/>
                            </a:solidFill>
                            <a:latin typeface="Cambria Math" panose="02040503050406030204" pitchFamily="18" charset="0"/>
                          </a:rPr>
                          <m:t>4</m:t>
                        </m:r>
                      </m:sup>
                    </m:sSup>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𝑥</m:t>
                        </m:r>
                      </m:e>
                      <m:sub>
                        <m:r>
                          <a:rPr sz="4100" i="1">
                            <a:solidFill>
                              <a:srgbClr val="FEFFFE"/>
                            </a:solidFill>
                            <a:latin typeface="Cambria Math" panose="02040503050406030204" pitchFamily="18" charset="0"/>
                          </a:rPr>
                          <m:t>0</m:t>
                        </m:r>
                      </m:sub>
                    </m:sSub>
                    <m:r>
                      <a:rPr sz="4100" i="1">
                        <a:solidFill>
                          <a:srgbClr val="FEFFFE"/>
                        </a:solidFill>
                        <a:latin typeface="Cambria Math" panose="02040503050406030204" pitchFamily="18" charset="0"/>
                      </a:rPr>
                      <m:t>)</m:t>
                    </m:r>
                  </m:oMath>
                </a14:m>
                <a:endParaRPr/>
              </a:p>
            </p:txBody>
          </p:sp>
        </mc:Choice>
        <mc:Fallback>
          <p:sp>
            <p:nvSpPr>
              <p:cNvPr id="194" name="幅值：相同或不同"/>
              <p:cNvSpPr txBox="1">
                <a:spLocks noRot="1" noChangeAspect="1" noMove="1" noResize="1" noEditPoints="1" noAdjustHandles="1" noChangeArrowheads="1" noChangeShapeType="1" noTextEdit="1"/>
              </p:cNvSpPr>
              <p:nvPr/>
            </p:nvSpPr>
            <p:spPr>
              <a:xfrm>
                <a:off x="1272686" y="2338750"/>
                <a:ext cx="8306650" cy="1235017"/>
              </a:xfrm>
              <a:prstGeom prst="rect">
                <a:avLst/>
              </a:prstGeom>
              <a:blipFill>
                <a:blip r:embed="rId2"/>
                <a:stretch>
                  <a:fillRect l="-2349" r="-675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pSp>
        <p:nvGrpSpPr>
          <p:cNvPr id="197" name="Group"/>
          <p:cNvGrpSpPr/>
          <p:nvPr/>
        </p:nvGrpSpPr>
        <p:grpSpPr>
          <a:xfrm>
            <a:off x="698498" y="800100"/>
            <a:ext cx="863604" cy="863602"/>
            <a:chOff x="0" y="0"/>
            <a:chExt cx="863602" cy="863601"/>
          </a:xfrm>
        </p:grpSpPr>
        <p:sp>
          <p:nvSpPr>
            <p:cNvPr id="195"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96"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55154"/>
            <a:ext cx="343769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叠加的正弦噪声</a:t>
            </a:r>
          </a:p>
        </p:txBody>
      </p:sp>
      <p:pic>
        <p:nvPicPr>
          <p:cNvPr id="200" name="叠加的正弦噪声.png" descr="叠加的正弦噪声.png"/>
          <p:cNvPicPr>
            <a:picLocks noChangeAspect="1"/>
          </p:cNvPicPr>
          <p:nvPr/>
        </p:nvPicPr>
        <p:blipFill>
          <a:blip r:embed="rId2"/>
          <a:stretch>
            <a:fillRect/>
          </a:stretch>
        </p:blipFill>
        <p:spPr>
          <a:xfrm>
            <a:off x="-956794" y="1258687"/>
            <a:ext cx="14918388" cy="895103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实验结果"/>
          <p:cNvSpPr txBox="1"/>
          <p:nvPr/>
        </p:nvSpPr>
        <p:spPr>
          <a:xfrm>
            <a:off x="1692217" y="863599"/>
            <a:ext cx="240030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3600" b="1"/>
            </a:lvl1pPr>
          </a:lstStyle>
          <a:p>
            <a:r>
              <a:t>噪声初始化</a:t>
            </a:r>
          </a:p>
        </p:txBody>
      </p:sp>
      <mc:AlternateContent xmlns:mc="http://schemas.openxmlformats.org/markup-compatibility/2006">
        <mc:Choice xmlns:a14="http://schemas.microsoft.com/office/drawing/2010/main" Requires="a14">
          <p:sp>
            <p:nvSpPr>
              <p:cNvPr id="203" name="幅值：相同或不同"/>
              <p:cNvSpPr txBox="1"/>
              <p:nvPr/>
            </p:nvSpPr>
            <p:spPr>
              <a:xfrm>
                <a:off x="1272686" y="2338750"/>
                <a:ext cx="8306650" cy="123501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6C6C6C"/>
                    </a:solidFill>
                  </a:defRPr>
                </a:pPr>
                <a:r>
                  <a:t>正弦噪声</a:t>
                </a:r>
                <a14:m>
                  <m:oMath xmlns:m="http://schemas.openxmlformats.org/officeDocument/2006/math">
                    <m:sSub>
                      <m:sSubPr>
                        <m:ctrlPr>
                          <a:rPr sz="4100">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𝑛</m:t>
                        </m:r>
                      </m:e>
                      <m:sub>
                        <m:r>
                          <a:rPr sz="4100" i="1">
                            <a:solidFill>
                              <a:srgbClr val="6C6C6B"/>
                            </a:solidFill>
                            <a:latin typeface="Cambria Math" panose="02040503050406030204" pitchFamily="18" charset="0"/>
                          </a:rPr>
                          <m:t>1</m:t>
                        </m:r>
                      </m:sub>
                    </m:sSub>
                    <m:r>
                      <a:rPr sz="4100" i="1">
                        <a:solidFill>
                          <a:srgbClr val="6C6C6B"/>
                        </a:solidFill>
                        <a:latin typeface="Cambria Math" panose="02040503050406030204" pitchFamily="18" charset="0"/>
                      </a:rPr>
                      <m:t>=</m:t>
                    </m:r>
                    <m:f>
                      <m:fPr>
                        <m:ctrlPr>
                          <a:rPr sz="4100" i="1">
                            <a:solidFill>
                              <a:srgbClr val="6C6C6B"/>
                            </a:solidFill>
                            <a:latin typeface="Cambria Math" panose="02040503050406030204" pitchFamily="18" charset="0"/>
                          </a:rPr>
                        </m:ctrlPr>
                      </m:fPr>
                      <m:num>
                        <m:r>
                          <a:rPr sz="4100" i="1">
                            <a:solidFill>
                              <a:srgbClr val="6C6C6B"/>
                            </a:solidFill>
                            <a:latin typeface="Cambria Math" panose="02040503050406030204" pitchFamily="18" charset="0"/>
                          </a:rPr>
                          <m:t>1</m:t>
                        </m:r>
                      </m:num>
                      <m:den>
                        <m:r>
                          <a:rPr sz="4100" i="1">
                            <a:solidFill>
                              <a:srgbClr val="6C6C6B"/>
                            </a:solidFill>
                            <a:latin typeface="Cambria Math" panose="02040503050406030204" pitchFamily="18" charset="0"/>
                          </a:rPr>
                          <m:t>16</m:t>
                        </m:r>
                      </m:den>
                    </m:f>
                    <m:sSub>
                      <m:sSubPr>
                        <m:ctrlPr>
                          <a:rPr sz="4100" i="1">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𝜆</m:t>
                        </m:r>
                      </m:e>
                      <m:sub>
                        <m:r>
                          <a:rPr sz="4100" i="1">
                            <a:solidFill>
                              <a:srgbClr val="6C6C6B"/>
                            </a:solidFill>
                            <a:latin typeface="Cambria Math" panose="02040503050406030204" pitchFamily="18" charset="0"/>
                          </a:rPr>
                          <m:t>0</m:t>
                        </m:r>
                      </m:sub>
                    </m:sSub>
                    <m:r>
                      <a:rPr sz="4100" i="1">
                        <a:solidFill>
                          <a:srgbClr val="6C6C6B"/>
                        </a:solidFill>
                        <a:latin typeface="Cambria Math" panose="02040503050406030204" pitchFamily="18" charset="0"/>
                      </a:rPr>
                      <m:t>𝑠𝑖𝑛</m:t>
                    </m:r>
                    <m:r>
                      <a:rPr sz="4100" i="1">
                        <a:solidFill>
                          <a:srgbClr val="6C6C6B"/>
                        </a:solidFill>
                        <a:latin typeface="Cambria Math" panose="02040503050406030204" pitchFamily="18" charset="0"/>
                      </a:rPr>
                      <m:t>(</m:t>
                    </m:r>
                    <m:r>
                      <a:rPr sz="4100" i="1">
                        <a:solidFill>
                          <a:srgbClr val="6C6C6B"/>
                        </a:solidFill>
                        <a:latin typeface="Cambria Math" panose="02040503050406030204" pitchFamily="18" charset="0"/>
                      </a:rPr>
                      <m:t>2</m:t>
                    </m:r>
                    <m:r>
                      <a:rPr sz="4100" i="1">
                        <a:solidFill>
                          <a:srgbClr val="6C6C6B"/>
                        </a:solidFill>
                        <a:latin typeface="Cambria Math" panose="02040503050406030204" pitchFamily="18" charset="0"/>
                      </a:rPr>
                      <m:t>𝜋</m:t>
                    </m:r>
                    <m:r>
                      <a:rPr sz="4100" i="1">
                        <a:solidFill>
                          <a:srgbClr val="6C6C6B"/>
                        </a:solidFill>
                        <a:latin typeface="Cambria Math" panose="02040503050406030204" pitchFamily="18" charset="0"/>
                      </a:rPr>
                      <m:t>×</m:t>
                    </m:r>
                    <m:r>
                      <a:rPr sz="4100" i="1">
                        <a:solidFill>
                          <a:srgbClr val="6C6C6B"/>
                        </a:solidFill>
                        <a:latin typeface="Cambria Math" panose="02040503050406030204" pitchFamily="18" charset="0"/>
                      </a:rPr>
                      <m:t>3</m:t>
                    </m:r>
                    <m:r>
                      <a:rPr sz="4100" i="1">
                        <a:solidFill>
                          <a:srgbClr val="6C6C6B"/>
                        </a:solidFill>
                        <a:latin typeface="Cambria Math" panose="02040503050406030204" pitchFamily="18" charset="0"/>
                      </a:rPr>
                      <m:t>×</m:t>
                    </m:r>
                    <m:sSup>
                      <m:sSupPr>
                        <m:ctrlPr>
                          <a:rPr sz="4100" i="1">
                            <a:solidFill>
                              <a:srgbClr val="6C6C6B"/>
                            </a:solidFill>
                            <a:latin typeface="Cambria Math" panose="02040503050406030204" pitchFamily="18" charset="0"/>
                          </a:rPr>
                        </m:ctrlPr>
                      </m:sSupPr>
                      <m:e>
                        <m:r>
                          <a:rPr sz="4100" i="1">
                            <a:solidFill>
                              <a:srgbClr val="6C6C6B"/>
                            </a:solidFill>
                            <a:latin typeface="Cambria Math" panose="02040503050406030204" pitchFamily="18" charset="0"/>
                          </a:rPr>
                          <m:t>10</m:t>
                        </m:r>
                      </m:e>
                      <m:sup>
                        <m:r>
                          <a:rPr sz="4100" i="1">
                            <a:solidFill>
                              <a:srgbClr val="6C6C6B"/>
                            </a:solidFill>
                            <a:latin typeface="Cambria Math" panose="02040503050406030204" pitchFamily="18" charset="0"/>
                          </a:rPr>
                          <m:t>4</m:t>
                        </m:r>
                      </m:sup>
                    </m:sSup>
                    <m:sSub>
                      <m:sSubPr>
                        <m:ctrlPr>
                          <a:rPr sz="4100" i="1">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𝑥</m:t>
                        </m:r>
                      </m:e>
                      <m:sub>
                        <m:r>
                          <a:rPr sz="4100" i="1">
                            <a:solidFill>
                              <a:srgbClr val="6C6C6B"/>
                            </a:solidFill>
                            <a:latin typeface="Cambria Math" panose="02040503050406030204" pitchFamily="18" charset="0"/>
                          </a:rPr>
                          <m:t>0</m:t>
                        </m:r>
                      </m:sub>
                    </m:sSub>
                    <m:r>
                      <a:rPr sz="4100" i="1">
                        <a:solidFill>
                          <a:srgbClr val="6C6C6B"/>
                        </a:solidFill>
                        <a:latin typeface="Cambria Math" panose="02040503050406030204" pitchFamily="18" charset="0"/>
                      </a:rPr>
                      <m:t>)</m:t>
                    </m:r>
                  </m:oMath>
                </a14:m>
                <a:endParaRPr/>
              </a:p>
            </p:txBody>
          </p:sp>
        </mc:Choice>
        <mc:Fallback>
          <p:sp>
            <p:nvSpPr>
              <p:cNvPr id="203" name="幅值：相同或不同"/>
              <p:cNvSpPr txBox="1">
                <a:spLocks noRot="1" noChangeAspect="1" noMove="1" noResize="1" noEditPoints="1" noAdjustHandles="1" noChangeArrowheads="1" noChangeShapeType="1" noTextEdit="1"/>
              </p:cNvSpPr>
              <p:nvPr/>
            </p:nvSpPr>
            <p:spPr>
              <a:xfrm>
                <a:off x="1272686" y="2338750"/>
                <a:ext cx="8306650" cy="1235017"/>
              </a:xfrm>
              <a:prstGeom prst="rect">
                <a:avLst/>
              </a:prstGeom>
              <a:blipFill>
                <a:blip r:embed="rId2"/>
                <a:stretch>
                  <a:fillRect l="-2349" r="-675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pSp>
        <p:nvGrpSpPr>
          <p:cNvPr id="206" name="Group"/>
          <p:cNvGrpSpPr/>
          <p:nvPr/>
        </p:nvGrpSpPr>
        <p:grpSpPr>
          <a:xfrm>
            <a:off x="698498" y="800100"/>
            <a:ext cx="863604" cy="863602"/>
            <a:chOff x="0" y="0"/>
            <a:chExt cx="863602" cy="863601"/>
          </a:xfrm>
        </p:grpSpPr>
        <p:sp>
          <p:nvSpPr>
            <p:cNvPr id="20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0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mc:AlternateContent xmlns:mc="http://schemas.openxmlformats.org/markup-compatibility/2006">
        <mc:Choice xmlns:a14="http://schemas.microsoft.com/office/drawing/2010/main" Requires="a14">
          <p:sp>
            <p:nvSpPr>
              <p:cNvPr id="207" name="幅值：相同或不同"/>
              <p:cNvSpPr txBox="1"/>
              <p:nvPr/>
            </p:nvSpPr>
            <p:spPr>
              <a:xfrm>
                <a:off x="1272686" y="3950446"/>
                <a:ext cx="5416221" cy="1235016"/>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随机噪声</a:t>
                </a:r>
                <a14:m>
                  <m:oMath xmlns:m="http://schemas.openxmlformats.org/officeDocument/2006/math">
                    <m:sSub>
                      <m:sSubPr>
                        <m:ctrlPr>
                          <a:rPr sz="4100">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𝑛</m:t>
                        </m:r>
                      </m:e>
                      <m:sub>
                        <m:r>
                          <a:rPr sz="4100" i="1">
                            <a:solidFill>
                              <a:srgbClr val="FEFFFE"/>
                            </a:solidFill>
                            <a:latin typeface="Cambria Math" panose="02040503050406030204" pitchFamily="18" charset="0"/>
                          </a:rPr>
                          <m:t>2</m:t>
                        </m:r>
                      </m:sub>
                    </m:sSub>
                    <m:r>
                      <a:rPr sz="4100" i="1">
                        <a:solidFill>
                          <a:srgbClr val="FEFFFE"/>
                        </a:solidFill>
                        <a:latin typeface="Cambria Math" panose="02040503050406030204" pitchFamily="18" charset="0"/>
                      </a:rPr>
                      <m:t>∼</m:t>
                    </m:r>
                    <m:f>
                      <m:fPr>
                        <m:ctrlPr>
                          <a:rPr sz="4100" i="1">
                            <a:solidFill>
                              <a:srgbClr val="FEFFFE"/>
                            </a:solidFill>
                            <a:latin typeface="Cambria Math" panose="02040503050406030204" pitchFamily="18" charset="0"/>
                          </a:rPr>
                        </m:ctrlPr>
                      </m:fPr>
                      <m:num>
                        <m:r>
                          <a:rPr sz="4100" i="1">
                            <a:solidFill>
                              <a:srgbClr val="FEFFFE"/>
                            </a:solidFill>
                            <a:latin typeface="Cambria Math" panose="02040503050406030204" pitchFamily="18" charset="0"/>
                          </a:rPr>
                          <m:t>1</m:t>
                        </m:r>
                      </m:num>
                      <m:den>
                        <m:r>
                          <a:rPr sz="4100" i="1">
                            <a:solidFill>
                              <a:srgbClr val="FEFFFE"/>
                            </a:solidFill>
                            <a:latin typeface="Cambria Math" panose="02040503050406030204" pitchFamily="18" charset="0"/>
                          </a:rPr>
                          <m:t>5</m:t>
                        </m:r>
                      </m:den>
                    </m:f>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𝜆</m:t>
                        </m:r>
                      </m:e>
                      <m:sub>
                        <m:r>
                          <a:rPr sz="4100" i="1">
                            <a:solidFill>
                              <a:srgbClr val="FEFFFE"/>
                            </a:solidFill>
                            <a:latin typeface="Cambria Math" panose="02040503050406030204" pitchFamily="18" charset="0"/>
                          </a:rPr>
                          <m:t>0</m:t>
                        </m:r>
                      </m:sub>
                    </m:sSub>
                    <m:r>
                      <a:rPr sz="4100" i="1">
                        <a:solidFill>
                          <a:srgbClr val="FEFFFE"/>
                        </a:solidFill>
                        <a:latin typeface="Cambria Math" panose="02040503050406030204" pitchFamily="18" charset="0"/>
                      </a:rPr>
                      <m:t>𝑈</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0</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1</m:t>
                    </m:r>
                    <m:r>
                      <a:rPr sz="4100" i="1">
                        <a:solidFill>
                          <a:srgbClr val="FEFFFE"/>
                        </a:solidFill>
                        <a:latin typeface="Cambria Math" panose="02040503050406030204" pitchFamily="18" charset="0"/>
                      </a:rPr>
                      <m:t>)</m:t>
                    </m:r>
                  </m:oMath>
                </a14:m>
                <a:endParaRPr/>
              </a:p>
            </p:txBody>
          </p:sp>
        </mc:Choice>
        <mc:Fallback>
          <p:sp>
            <p:nvSpPr>
              <p:cNvPr id="207" name="幅值：相同或不同"/>
              <p:cNvSpPr txBox="1">
                <a:spLocks noRot="1" noChangeAspect="1" noMove="1" noResize="1" noEditPoints="1" noAdjustHandles="1" noChangeArrowheads="1" noChangeShapeType="1" noTextEdit="1"/>
              </p:cNvSpPr>
              <p:nvPr/>
            </p:nvSpPr>
            <p:spPr>
              <a:xfrm>
                <a:off x="1272686" y="3950446"/>
                <a:ext cx="5416221" cy="1235016"/>
              </a:xfrm>
              <a:prstGeom prst="rect">
                <a:avLst/>
              </a:prstGeom>
              <a:blipFill>
                <a:blip r:embed="rId3"/>
                <a:stretch>
                  <a:fillRect l="-3604" r="-225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55154"/>
            <a:ext cx="343769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00789" indent="-300789" algn="l">
              <a:buSzPct val="100000"/>
              <a:buChar char="•"/>
              <a:defRPr sz="3400"/>
            </a:lvl1pPr>
          </a:lstStyle>
          <a:p>
            <a:r>
              <a:t>叠加的随机噪声</a:t>
            </a:r>
          </a:p>
        </p:txBody>
      </p:sp>
      <p:pic>
        <p:nvPicPr>
          <p:cNvPr id="210" name="叠加的随机噪声.png" descr="叠加的随机噪声.png"/>
          <p:cNvPicPr>
            <a:picLocks noChangeAspect="1"/>
          </p:cNvPicPr>
          <p:nvPr/>
        </p:nvPicPr>
        <p:blipFill>
          <a:blip r:embed="rId2"/>
          <a:stretch>
            <a:fillRect/>
          </a:stretch>
        </p:blipFill>
        <p:spPr>
          <a:xfrm>
            <a:off x="-956795" y="1258687"/>
            <a:ext cx="14918390" cy="895103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233</Words>
  <Application>Microsoft Office PowerPoint</Application>
  <PresentationFormat>自定义</PresentationFormat>
  <Paragraphs>69</Paragraphs>
  <Slides>28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Helvetica Neue</vt:lpstr>
      <vt:lpstr>Helvetica Neue Medium</vt:lpstr>
      <vt:lpstr>Cambria Math</vt:lpstr>
      <vt:lpstr>Helvetica</vt:lpstr>
      <vt:lpstr>20_BasicBlack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huangrunhua</cp:lastModifiedBy>
  <cp:revision>1</cp:revision>
  <dcterms:modified xsi:type="dcterms:W3CDTF">2021-11-22T07:34:57Z</dcterms:modified>
</cp:coreProperties>
</file>